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7"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2" r:id="rId17"/>
    <p:sldId id="27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3392"/>
    <p:restoredTop sz="92761"/>
  </p:normalViewPr>
  <p:slideViewPr>
    <p:cSldViewPr snapToGrid="0" snapToObjects="1">
      <p:cViewPr varScale="1">
        <p:scale>
          <a:sx n="54" d="100"/>
          <a:sy n="54" d="100"/>
        </p:scale>
        <p:origin x="240" y="2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4/26/20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301557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4/26/20</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067862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4/26/20</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27764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4/26/20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63062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4/26/20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5372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4/26/20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77216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4/26/20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421154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4/26/20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42255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4/26/20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626248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4/26/20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8053413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4/26/20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371852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4/26/20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9904162"/>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6" r:id="rId6"/>
    <p:sldLayoutId id="2147483691" r:id="rId7"/>
    <p:sldLayoutId id="2147483692" r:id="rId8"/>
    <p:sldLayoutId id="2147483693" r:id="rId9"/>
    <p:sldLayoutId id="2147483695" r:id="rId10"/>
    <p:sldLayoutId id="2147483694" r:id="rId11"/>
  </p:sldLayoutIdLst>
  <p:hf sldNum="0" hdr="0" ftr="0" dt="0"/>
  <p:txStyles>
    <p:titleStyle>
      <a:lvl1pPr algn="l" defTabSz="914400" rtl="0" eaLnBrk="1" latinLnBrk="0" hangingPunct="1">
        <a:lnSpc>
          <a:spcPct val="90000"/>
        </a:lnSpc>
        <a:spcBef>
          <a:spcPct val="0"/>
        </a:spcBef>
        <a:buNone/>
        <a:defRPr sz="48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8.tiff"/><Relationship Id="rId1" Type="http://schemas.openxmlformats.org/officeDocument/2006/relationships/slideLayout" Target="../slideLayouts/slideLayout7.xml"/><Relationship Id="rId4" Type="http://schemas.openxmlformats.org/officeDocument/2006/relationships/image" Target="../media/image7.tiff"/></Relationships>
</file>

<file path=ppt/slides/_rels/slide14.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68E1D8BA-BCDD-6045-A56A-4C8B2FF68793}"/>
              </a:ext>
            </a:extLst>
          </p:cNvPr>
          <p:cNvSpPr>
            <a:spLocks noGrp="1"/>
          </p:cNvSpPr>
          <p:nvPr>
            <p:ph type="ctrTitle"/>
          </p:nvPr>
        </p:nvSpPr>
        <p:spPr>
          <a:xfrm>
            <a:off x="5151753" y="1788276"/>
            <a:ext cx="6527410" cy="2190252"/>
          </a:xfrm>
        </p:spPr>
        <p:style>
          <a:lnRef idx="2">
            <a:schemeClr val="accent1"/>
          </a:lnRef>
          <a:fillRef idx="1">
            <a:schemeClr val="lt1"/>
          </a:fillRef>
          <a:effectRef idx="0">
            <a:schemeClr val="accent1"/>
          </a:effectRef>
          <a:fontRef idx="minor">
            <a:schemeClr val="dk1"/>
          </a:fontRef>
        </p:style>
        <p:txBody>
          <a:bodyPr>
            <a:normAutofit/>
            <a:scene3d>
              <a:camera prst="orthographicFront"/>
              <a:lightRig rig="soft" dir="t">
                <a:rot lat="0" lon="0" rev="15600000"/>
              </a:lightRig>
            </a:scene3d>
            <a:sp3d extrusionH="57150" prstMaterial="softEdge">
              <a:bevelT w="25400" h="38100"/>
            </a:sp3d>
          </a:bodyPr>
          <a:lstStyle/>
          <a:p>
            <a:pPr algn="ctr"/>
            <a:r>
              <a:rPr lang="tr-TR" sz="4800" b="1"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Parçacık Sürü Optimizasyonu (Particle Swarm Optimization)</a:t>
            </a:r>
            <a:endParaRPr lang="tr-TR" sz="4800" b="1" spc="0" dirty="0">
              <a:ln/>
              <a:solidFill>
                <a:schemeClr val="accent4"/>
              </a:solidFill>
            </a:endParaRPr>
          </a:p>
        </p:txBody>
      </p:sp>
      <p:sp>
        <p:nvSpPr>
          <p:cNvPr id="3" name="Alt Başlık 2">
            <a:extLst>
              <a:ext uri="{FF2B5EF4-FFF2-40B4-BE49-F238E27FC236}">
                <a16:creationId xmlns:a16="http://schemas.microsoft.com/office/drawing/2014/main" id="{804D8004-2612-FB4E-90EE-2525C33C07D1}"/>
              </a:ext>
            </a:extLst>
          </p:cNvPr>
          <p:cNvSpPr>
            <a:spLocks noGrp="1"/>
          </p:cNvSpPr>
          <p:nvPr>
            <p:ph type="subTitle" idx="1"/>
          </p:nvPr>
        </p:nvSpPr>
        <p:spPr>
          <a:xfrm>
            <a:off x="5289753" y="4672738"/>
            <a:ext cx="6269347" cy="1578465"/>
          </a:xfrm>
          <a:ln>
            <a:noFill/>
          </a:ln>
        </p:spPr>
        <p:style>
          <a:lnRef idx="2">
            <a:schemeClr val="dk1"/>
          </a:lnRef>
          <a:fillRef idx="1">
            <a:schemeClr val="lt1"/>
          </a:fillRef>
          <a:effectRef idx="0">
            <a:schemeClr val="dk1"/>
          </a:effectRef>
          <a:fontRef idx="minor">
            <a:schemeClr val="dk1"/>
          </a:fontRef>
        </p:style>
        <p:txBody>
          <a:bodyPr>
            <a:normAutofit/>
          </a:bodyPr>
          <a:lstStyle/>
          <a:p>
            <a:pPr algn="ctr"/>
            <a:r>
              <a:rPr lang="tr-TR" b="1" dirty="0">
                <a:solidFill>
                  <a:srgbClr val="0070C0"/>
                </a:solidFill>
              </a:rPr>
              <a:t>Emirhan tuğtekin g171210040</a:t>
            </a:r>
          </a:p>
          <a:p>
            <a:pPr algn="ctr"/>
            <a:r>
              <a:rPr lang="tr-TR" b="1" dirty="0">
                <a:solidFill>
                  <a:srgbClr val="0070C0"/>
                </a:solidFill>
              </a:rPr>
              <a:t>Ömer Faruk Sarıışık g171210088</a:t>
            </a:r>
          </a:p>
          <a:p>
            <a:pPr algn="ctr"/>
            <a:r>
              <a:rPr lang="tr-TR" b="1" dirty="0">
                <a:solidFill>
                  <a:srgbClr val="0070C0"/>
                </a:solidFill>
              </a:rPr>
              <a:t>efe yıldız g171210112</a:t>
            </a:r>
          </a:p>
          <a:p>
            <a:endParaRPr lang="tr-TR" dirty="0">
              <a:solidFill>
                <a:schemeClr val="tx1">
                  <a:lumMod val="85000"/>
                  <a:lumOff val="15000"/>
                </a:schemeClr>
              </a:solidFill>
            </a:endParaRPr>
          </a:p>
        </p:txBody>
      </p:sp>
      <p:cxnSp>
        <p:nvCxnSpPr>
          <p:cNvPr id="11" name="Straight Connector 10">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Resim 4">
            <a:extLst>
              <a:ext uri="{FF2B5EF4-FFF2-40B4-BE49-F238E27FC236}">
                <a16:creationId xmlns:a16="http://schemas.microsoft.com/office/drawing/2014/main" id="{75074C0E-99C2-8644-8FF8-27CCB51BE0B4}"/>
              </a:ext>
            </a:extLst>
          </p:cNvPr>
          <p:cNvPicPr>
            <a:picLocks noChangeAspect="1"/>
          </p:cNvPicPr>
          <p:nvPr/>
        </p:nvPicPr>
        <p:blipFill>
          <a:blip r:embed="rId2"/>
          <a:stretch>
            <a:fillRect/>
          </a:stretch>
        </p:blipFill>
        <p:spPr>
          <a:xfrm>
            <a:off x="374836" y="285516"/>
            <a:ext cx="4402081" cy="5965692"/>
          </a:xfrm>
          <a:prstGeom prst="rect">
            <a:avLst/>
          </a:prstGeom>
        </p:spPr>
      </p:pic>
    </p:spTree>
    <p:extLst>
      <p:ext uri="{BB962C8B-B14F-4D97-AF65-F5344CB8AC3E}">
        <p14:creationId xmlns:p14="http://schemas.microsoft.com/office/powerpoint/2010/main" val="25053621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etin kutusu 4">
            <a:extLst>
              <a:ext uri="{FF2B5EF4-FFF2-40B4-BE49-F238E27FC236}">
                <a16:creationId xmlns:a16="http://schemas.microsoft.com/office/drawing/2014/main" id="{F5CD2D32-0C12-9640-8D62-ECA8A7B54B50}"/>
              </a:ext>
            </a:extLst>
          </p:cNvPr>
          <p:cNvSpPr txBox="1"/>
          <p:nvPr/>
        </p:nvSpPr>
        <p:spPr>
          <a:xfrm>
            <a:off x="980302" y="333632"/>
            <a:ext cx="10231395" cy="1200329"/>
          </a:xfrm>
          <a:prstGeom prst="rect">
            <a:avLst/>
          </a:prstGeom>
          <a:noFill/>
        </p:spPr>
        <p:txBody>
          <a:bodyPr wrap="square" rtlCol="0">
            <a:spAutoFit/>
          </a:bodyPr>
          <a:lstStyle/>
          <a:p>
            <a:r>
              <a:rPr lang="tr-TR" b="1" i="1" dirty="0"/>
              <a:t>Her parçacığın uygunluk değeri hesaplanır.</a:t>
            </a:r>
            <a:endParaRPr lang="tr-TR" dirty="0"/>
          </a:p>
          <a:p>
            <a:r>
              <a:rPr lang="tr-TR" dirty="0"/>
              <a:t>Bu örnekte amacımız problemin denklemini 0’a yaklaştırmak olduğundan uygunluk fonksiyonumuz problemin denkleminin ta kendisidir.</a:t>
            </a:r>
          </a:p>
          <a:p>
            <a:endParaRPr lang="tr-TR" dirty="0"/>
          </a:p>
        </p:txBody>
      </p:sp>
      <p:pic>
        <p:nvPicPr>
          <p:cNvPr id="6" name="Resim 5">
            <a:extLst>
              <a:ext uri="{FF2B5EF4-FFF2-40B4-BE49-F238E27FC236}">
                <a16:creationId xmlns:a16="http://schemas.microsoft.com/office/drawing/2014/main" id="{1E18ED7E-4FC7-CE47-A60E-E5935C2C638C}"/>
              </a:ext>
            </a:extLst>
          </p:cNvPr>
          <p:cNvPicPr>
            <a:picLocks noChangeAspect="1"/>
          </p:cNvPicPr>
          <p:nvPr/>
        </p:nvPicPr>
        <p:blipFill>
          <a:blip r:embed="rId2"/>
          <a:stretch>
            <a:fillRect/>
          </a:stretch>
        </p:blipFill>
        <p:spPr>
          <a:xfrm>
            <a:off x="5314946" y="3744528"/>
            <a:ext cx="1563857" cy="1602000"/>
          </a:xfrm>
          <a:prstGeom prst="rect">
            <a:avLst/>
          </a:prstGeom>
        </p:spPr>
      </p:pic>
      <p:sp>
        <p:nvSpPr>
          <p:cNvPr id="7" name="Metin kutusu 6">
            <a:extLst>
              <a:ext uri="{FF2B5EF4-FFF2-40B4-BE49-F238E27FC236}">
                <a16:creationId xmlns:a16="http://schemas.microsoft.com/office/drawing/2014/main" id="{1AF57B3F-0874-B447-B6D2-5B06641E042D}"/>
              </a:ext>
            </a:extLst>
          </p:cNvPr>
          <p:cNvSpPr txBox="1"/>
          <p:nvPr/>
        </p:nvSpPr>
        <p:spPr>
          <a:xfrm>
            <a:off x="3928673" y="1509747"/>
            <a:ext cx="4334647" cy="2031325"/>
          </a:xfrm>
          <a:prstGeom prst="rect">
            <a:avLst/>
          </a:prstGeom>
          <a:noFill/>
        </p:spPr>
        <p:txBody>
          <a:bodyPr wrap="square" rtlCol="0">
            <a:spAutoFit/>
          </a:bodyPr>
          <a:lstStyle/>
          <a:p>
            <a:r>
              <a:rPr lang="tr-TR" b="1" dirty="0">
                <a:solidFill>
                  <a:srgbClr val="FF0000"/>
                </a:solidFill>
              </a:rPr>
              <a:t>f(x) = x</a:t>
            </a:r>
            <a:r>
              <a:rPr lang="tr-TR" b="1" baseline="30000" dirty="0">
                <a:solidFill>
                  <a:srgbClr val="FF0000"/>
                </a:solidFill>
              </a:rPr>
              <a:t>2 </a:t>
            </a:r>
            <a:r>
              <a:rPr lang="tr-TR" b="1" dirty="0">
                <a:solidFill>
                  <a:srgbClr val="FF0000"/>
                </a:solidFill>
              </a:rPr>
              <a:t>+ 2x – 3</a:t>
            </a:r>
          </a:p>
          <a:p>
            <a:endParaRPr lang="tr-TR" dirty="0"/>
          </a:p>
          <a:p>
            <a:pPr marL="342900" indent="-342900">
              <a:buFont typeface="+mj-lt"/>
              <a:buAutoNum type="arabicPeriod"/>
            </a:pPr>
            <a:r>
              <a:rPr lang="tr-TR" dirty="0"/>
              <a:t>f(3) = 3</a:t>
            </a:r>
            <a:r>
              <a:rPr lang="tr-TR" baseline="30000" dirty="0"/>
              <a:t>2</a:t>
            </a:r>
            <a:r>
              <a:rPr lang="tr-TR" dirty="0"/>
              <a:t> + 2.3 – 3 = 9 + 6 – 3 = </a:t>
            </a:r>
            <a:r>
              <a:rPr lang="tr-TR" b="1" u="sng" dirty="0"/>
              <a:t>12</a:t>
            </a:r>
          </a:p>
          <a:p>
            <a:pPr marL="342900" indent="-342900">
              <a:buFont typeface="+mj-lt"/>
              <a:buAutoNum type="arabicPeriod"/>
            </a:pPr>
            <a:endParaRPr lang="tr-TR" b="1" u="sng" dirty="0"/>
          </a:p>
          <a:p>
            <a:pPr marL="342900" indent="-342900">
              <a:buFont typeface="+mj-lt"/>
              <a:buAutoNum type="arabicPeriod"/>
            </a:pPr>
            <a:r>
              <a:rPr lang="tr-TR" dirty="0"/>
              <a:t>f(7) = 7</a:t>
            </a:r>
            <a:r>
              <a:rPr lang="tr-TR" baseline="30000" dirty="0"/>
              <a:t>2</a:t>
            </a:r>
            <a:r>
              <a:rPr lang="tr-TR" dirty="0"/>
              <a:t> + 2.7 – 3 = 49 + 14 - 3 = </a:t>
            </a:r>
            <a:r>
              <a:rPr lang="tr-TR" b="1" u="sng" dirty="0"/>
              <a:t>60</a:t>
            </a:r>
          </a:p>
          <a:p>
            <a:pPr marL="342900" indent="-342900">
              <a:buFont typeface="+mj-lt"/>
              <a:buAutoNum type="arabicPeriod"/>
            </a:pPr>
            <a:endParaRPr lang="tr-TR" dirty="0"/>
          </a:p>
          <a:p>
            <a:pPr marL="342900" indent="-342900">
              <a:buFont typeface="+mj-lt"/>
              <a:buAutoNum type="arabicPeriod"/>
            </a:pPr>
            <a:r>
              <a:rPr lang="tr-TR" dirty="0"/>
              <a:t>f(5) = 5</a:t>
            </a:r>
            <a:r>
              <a:rPr lang="tr-TR" baseline="30000" dirty="0"/>
              <a:t>2</a:t>
            </a:r>
            <a:r>
              <a:rPr lang="tr-TR" dirty="0"/>
              <a:t> + 2.5 – 3 = 25 + 10 – 3 = </a:t>
            </a:r>
            <a:r>
              <a:rPr lang="tr-TR" b="1" u="sng" dirty="0"/>
              <a:t>32</a:t>
            </a:r>
          </a:p>
        </p:txBody>
      </p:sp>
      <p:sp>
        <p:nvSpPr>
          <p:cNvPr id="8" name="Metin kutusu 7">
            <a:extLst>
              <a:ext uri="{FF2B5EF4-FFF2-40B4-BE49-F238E27FC236}">
                <a16:creationId xmlns:a16="http://schemas.microsoft.com/office/drawing/2014/main" id="{F511BDBC-0DB9-E448-9B72-FDC482892F7A}"/>
              </a:ext>
            </a:extLst>
          </p:cNvPr>
          <p:cNvSpPr txBox="1"/>
          <p:nvPr/>
        </p:nvSpPr>
        <p:spPr>
          <a:xfrm>
            <a:off x="1291276" y="5344728"/>
            <a:ext cx="9609439" cy="646331"/>
          </a:xfrm>
          <a:prstGeom prst="rect">
            <a:avLst/>
          </a:prstGeom>
          <a:noFill/>
        </p:spPr>
        <p:txBody>
          <a:bodyPr wrap="square" rtlCol="0">
            <a:spAutoFit/>
          </a:bodyPr>
          <a:lstStyle/>
          <a:p>
            <a:pPr algn="just"/>
            <a:r>
              <a:rPr lang="tr-TR" dirty="0"/>
              <a:t>Görüldüğü üzere belirlediğimiz x değerlerini denklemde yerine koyarak uygunluk değerlerini kolayca elde ettik. Tekrar hatırlatmak gerekirse; amacımız uygunluk değeri 0 olan x değerini bulmaktı.</a:t>
            </a:r>
          </a:p>
        </p:txBody>
      </p:sp>
    </p:spTree>
    <p:extLst>
      <p:ext uri="{BB962C8B-B14F-4D97-AF65-F5344CB8AC3E}">
        <p14:creationId xmlns:p14="http://schemas.microsoft.com/office/powerpoint/2010/main" val="14746917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B07343DA-BAC8-BA41-9D12-A740C9814BF5}"/>
              </a:ext>
            </a:extLst>
          </p:cNvPr>
          <p:cNvSpPr txBox="1"/>
          <p:nvPr/>
        </p:nvSpPr>
        <p:spPr>
          <a:xfrm>
            <a:off x="790833" y="1359243"/>
            <a:ext cx="9391135" cy="1200329"/>
          </a:xfrm>
          <a:prstGeom prst="rect">
            <a:avLst/>
          </a:prstGeom>
          <a:noFill/>
        </p:spPr>
        <p:txBody>
          <a:bodyPr wrap="square" rtlCol="0">
            <a:spAutoFit/>
          </a:bodyPr>
          <a:lstStyle/>
          <a:p>
            <a:r>
              <a:rPr lang="tr-TR" b="1" i="1" dirty="0"/>
              <a:t>pbest ve gbest değerleri hesaplanır.</a:t>
            </a:r>
            <a:endParaRPr lang="tr-TR" dirty="0"/>
          </a:p>
          <a:p>
            <a:r>
              <a:rPr lang="tr-TR" dirty="0"/>
              <a:t>Şuan ilk iterasyonda olduğumuzdan parçacıkların kendileri zaten </a:t>
            </a:r>
            <a:r>
              <a:rPr lang="tr-TR" b="1" i="1" dirty="0"/>
              <a:t>pbest</a:t>
            </a:r>
            <a:r>
              <a:rPr lang="tr-TR" dirty="0"/>
              <a:t>’leridir. </a:t>
            </a:r>
            <a:r>
              <a:rPr lang="tr-TR" b="1" i="1" dirty="0"/>
              <a:t>gbest</a:t>
            </a:r>
            <a:r>
              <a:rPr lang="tr-TR" dirty="0"/>
              <a:t> ise 0'a en yakın olan </a:t>
            </a:r>
            <a:r>
              <a:rPr lang="tr-TR" b="1" i="1" dirty="0"/>
              <a:t>P1</a:t>
            </a:r>
            <a:r>
              <a:rPr lang="tr-TR" dirty="0"/>
              <a:t> parçacığıdır.</a:t>
            </a:r>
          </a:p>
          <a:p>
            <a:endParaRPr lang="tr-TR" dirty="0"/>
          </a:p>
        </p:txBody>
      </p:sp>
      <p:sp>
        <p:nvSpPr>
          <p:cNvPr id="3" name="Metin kutusu 2">
            <a:extLst>
              <a:ext uri="{FF2B5EF4-FFF2-40B4-BE49-F238E27FC236}">
                <a16:creationId xmlns:a16="http://schemas.microsoft.com/office/drawing/2014/main" id="{6317AFC9-4EFF-2545-9C36-FC52E111829A}"/>
              </a:ext>
            </a:extLst>
          </p:cNvPr>
          <p:cNvSpPr txBox="1"/>
          <p:nvPr/>
        </p:nvSpPr>
        <p:spPr>
          <a:xfrm>
            <a:off x="790833" y="3140339"/>
            <a:ext cx="9811265" cy="1754326"/>
          </a:xfrm>
          <a:prstGeom prst="rect">
            <a:avLst/>
          </a:prstGeom>
          <a:noFill/>
        </p:spPr>
        <p:txBody>
          <a:bodyPr wrap="square" rtlCol="0">
            <a:spAutoFit/>
          </a:bodyPr>
          <a:lstStyle/>
          <a:p>
            <a:pPr algn="just"/>
            <a:r>
              <a:rPr lang="tr-TR" b="1" i="1" dirty="0"/>
              <a:t>c1, c2 değerleri ve rastgele olarak rand1, rand2 değerleri belirlenir.</a:t>
            </a:r>
            <a:endParaRPr lang="tr-TR" dirty="0"/>
          </a:p>
          <a:p>
            <a:pPr algn="just"/>
            <a:r>
              <a:rPr lang="tr-TR" dirty="0"/>
              <a:t>c1 ve c2 değerleri genellikle 2 belirlenir ben de bu parametreleri 2 olarak belirliyorum.</a:t>
            </a:r>
          </a:p>
          <a:p>
            <a:pPr algn="just"/>
            <a:r>
              <a:rPr lang="tr-TR" b="1" i="1" dirty="0"/>
              <a:t>rand1 </a:t>
            </a:r>
            <a:r>
              <a:rPr lang="tr-TR" dirty="0"/>
              <a:t>ve </a:t>
            </a:r>
            <a:r>
              <a:rPr lang="tr-TR" b="1" i="1" dirty="0"/>
              <a:t>rand2 </a:t>
            </a:r>
            <a:r>
              <a:rPr lang="tr-TR" dirty="0"/>
              <a:t>değerini de hesaplama kolaylığı açısından 2 belirliyorum.</a:t>
            </a:r>
          </a:p>
          <a:p>
            <a:pPr algn="just"/>
            <a:r>
              <a:rPr lang="tr-TR" dirty="0"/>
              <a:t>Ayrıca daha ilk iterasyonda olduğumuzdan parçacıklar herhangi bir hıza sahip değildir. Bu nedenle ilk değişim hızı </a:t>
            </a:r>
            <a:r>
              <a:rPr lang="tr-TR" b="1" i="1" dirty="0"/>
              <a:t>V0</a:t>
            </a:r>
            <a:r>
              <a:rPr lang="tr-TR" dirty="0"/>
              <a:t>'ı 0 kabul ediyoruz.</a:t>
            </a:r>
          </a:p>
          <a:p>
            <a:endParaRPr lang="tr-TR" dirty="0"/>
          </a:p>
        </p:txBody>
      </p:sp>
    </p:spTree>
    <p:extLst>
      <p:ext uri="{BB962C8B-B14F-4D97-AF65-F5344CB8AC3E}">
        <p14:creationId xmlns:p14="http://schemas.microsoft.com/office/powerpoint/2010/main" val="9989101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634689AF-1ACA-484B-8BF4-E4D0273D5006}"/>
              </a:ext>
            </a:extLst>
          </p:cNvPr>
          <p:cNvSpPr txBox="1"/>
          <p:nvPr/>
        </p:nvSpPr>
        <p:spPr>
          <a:xfrm>
            <a:off x="976183" y="1198599"/>
            <a:ext cx="8031892" cy="646331"/>
          </a:xfrm>
          <a:prstGeom prst="rect">
            <a:avLst/>
          </a:prstGeom>
          <a:noFill/>
        </p:spPr>
        <p:txBody>
          <a:bodyPr wrap="square" rtlCol="0">
            <a:spAutoFit/>
          </a:bodyPr>
          <a:lstStyle/>
          <a:p>
            <a:r>
              <a:rPr lang="tr-TR" b="1" i="1" dirty="0"/>
              <a:t>Parçacıkların değişim hızları hesaplanır.</a:t>
            </a:r>
            <a:endParaRPr lang="tr-TR" dirty="0"/>
          </a:p>
          <a:p>
            <a:endParaRPr lang="tr-TR" dirty="0"/>
          </a:p>
        </p:txBody>
      </p:sp>
      <p:pic>
        <p:nvPicPr>
          <p:cNvPr id="4" name="Resim 3">
            <a:extLst>
              <a:ext uri="{FF2B5EF4-FFF2-40B4-BE49-F238E27FC236}">
                <a16:creationId xmlns:a16="http://schemas.microsoft.com/office/drawing/2014/main" id="{4A176EDD-F9FD-884A-988A-0182723DFE94}"/>
              </a:ext>
            </a:extLst>
          </p:cNvPr>
          <p:cNvPicPr>
            <a:picLocks noChangeAspect="1"/>
          </p:cNvPicPr>
          <p:nvPr/>
        </p:nvPicPr>
        <p:blipFill>
          <a:blip r:embed="rId2"/>
          <a:stretch>
            <a:fillRect/>
          </a:stretch>
        </p:blipFill>
        <p:spPr>
          <a:xfrm>
            <a:off x="976184" y="2482678"/>
            <a:ext cx="6056791" cy="1638000"/>
          </a:xfrm>
          <a:prstGeom prst="rect">
            <a:avLst/>
          </a:prstGeom>
        </p:spPr>
      </p:pic>
      <p:sp>
        <p:nvSpPr>
          <p:cNvPr id="5" name="Metin kutusu 4">
            <a:extLst>
              <a:ext uri="{FF2B5EF4-FFF2-40B4-BE49-F238E27FC236}">
                <a16:creationId xmlns:a16="http://schemas.microsoft.com/office/drawing/2014/main" id="{B633841D-8517-D747-9EEB-A8E38B84E87D}"/>
              </a:ext>
            </a:extLst>
          </p:cNvPr>
          <p:cNvSpPr txBox="1"/>
          <p:nvPr/>
        </p:nvSpPr>
        <p:spPr>
          <a:xfrm>
            <a:off x="976184" y="1853513"/>
            <a:ext cx="5511114" cy="923330"/>
          </a:xfrm>
          <a:prstGeom prst="rect">
            <a:avLst/>
          </a:prstGeom>
          <a:noFill/>
        </p:spPr>
        <p:txBody>
          <a:bodyPr wrap="square" rtlCol="0">
            <a:spAutoFit/>
          </a:bodyPr>
          <a:lstStyle/>
          <a:p>
            <a:r>
              <a:rPr lang="tr-TR" b="1" dirty="0">
                <a:solidFill>
                  <a:srgbClr val="FF0000"/>
                </a:solidFill>
              </a:rPr>
              <a:t>v</a:t>
            </a:r>
            <a:r>
              <a:rPr lang="tr-TR" b="1" baseline="-25000" dirty="0">
                <a:solidFill>
                  <a:srgbClr val="FF0000"/>
                </a:solidFill>
              </a:rPr>
              <a:t>i+1</a:t>
            </a:r>
            <a:r>
              <a:rPr lang="tr-TR" b="1" dirty="0">
                <a:solidFill>
                  <a:srgbClr val="FF0000"/>
                </a:solidFill>
              </a:rPr>
              <a:t> = v</a:t>
            </a:r>
            <a:r>
              <a:rPr lang="tr-TR" b="1" baseline="-25000" dirty="0">
                <a:solidFill>
                  <a:srgbClr val="FF0000"/>
                </a:solidFill>
              </a:rPr>
              <a:t>i</a:t>
            </a:r>
            <a:r>
              <a:rPr lang="tr-TR" b="1" dirty="0">
                <a:solidFill>
                  <a:srgbClr val="FF0000"/>
                </a:solidFill>
              </a:rPr>
              <a:t> + c</a:t>
            </a:r>
            <a:r>
              <a:rPr lang="tr-TR" b="1" baseline="-25000" dirty="0">
                <a:solidFill>
                  <a:srgbClr val="FF0000"/>
                </a:solidFill>
              </a:rPr>
              <a:t>1</a:t>
            </a:r>
            <a:r>
              <a:rPr lang="tr-TR" b="1" dirty="0">
                <a:solidFill>
                  <a:srgbClr val="FF0000"/>
                </a:solidFill>
              </a:rPr>
              <a:t> * rand</a:t>
            </a:r>
            <a:r>
              <a:rPr lang="tr-TR" b="1" baseline="-25000" dirty="0">
                <a:solidFill>
                  <a:srgbClr val="FF0000"/>
                </a:solidFill>
              </a:rPr>
              <a:t>1</a:t>
            </a:r>
            <a:r>
              <a:rPr lang="tr-TR" b="1" dirty="0">
                <a:solidFill>
                  <a:srgbClr val="FF0000"/>
                </a:solidFill>
              </a:rPr>
              <a:t> *(pbest – x) + c</a:t>
            </a:r>
            <a:r>
              <a:rPr lang="tr-TR" b="1" baseline="-25000" dirty="0">
                <a:solidFill>
                  <a:srgbClr val="FF0000"/>
                </a:solidFill>
              </a:rPr>
              <a:t>2</a:t>
            </a:r>
            <a:r>
              <a:rPr lang="tr-TR" b="1" dirty="0">
                <a:solidFill>
                  <a:srgbClr val="FF0000"/>
                </a:solidFill>
              </a:rPr>
              <a:t> * rand</a:t>
            </a:r>
            <a:r>
              <a:rPr lang="tr-TR" b="1" baseline="-25000" dirty="0">
                <a:solidFill>
                  <a:srgbClr val="FF0000"/>
                </a:solidFill>
              </a:rPr>
              <a:t>2</a:t>
            </a:r>
            <a:r>
              <a:rPr lang="tr-TR" b="1" dirty="0">
                <a:solidFill>
                  <a:srgbClr val="FF0000"/>
                </a:solidFill>
              </a:rPr>
              <a:t> * (gbest – x)</a:t>
            </a:r>
          </a:p>
          <a:p>
            <a:endParaRPr lang="tr-TR" dirty="0"/>
          </a:p>
          <a:p>
            <a:r>
              <a:rPr lang="tr-TR" dirty="0"/>
              <a:t>  </a:t>
            </a:r>
          </a:p>
        </p:txBody>
      </p:sp>
      <p:sp>
        <p:nvSpPr>
          <p:cNvPr id="6" name="Metin kutusu 5">
            <a:extLst>
              <a:ext uri="{FF2B5EF4-FFF2-40B4-BE49-F238E27FC236}">
                <a16:creationId xmlns:a16="http://schemas.microsoft.com/office/drawing/2014/main" id="{51831D0B-01A7-4643-81E1-0A8180D47DFC}"/>
              </a:ext>
            </a:extLst>
          </p:cNvPr>
          <p:cNvSpPr txBox="1"/>
          <p:nvPr/>
        </p:nvSpPr>
        <p:spPr>
          <a:xfrm>
            <a:off x="976183" y="4380811"/>
            <a:ext cx="7079310" cy="369332"/>
          </a:xfrm>
          <a:prstGeom prst="rect">
            <a:avLst/>
          </a:prstGeom>
          <a:noFill/>
        </p:spPr>
        <p:txBody>
          <a:bodyPr wrap="none" rtlCol="0">
            <a:spAutoFit/>
          </a:bodyPr>
          <a:lstStyle/>
          <a:p>
            <a:r>
              <a:rPr lang="tr-TR" dirty="0"/>
              <a:t>Böylece formülümüzü kullanarak parçacıkların değişimi hesaplanmış oldu.</a:t>
            </a:r>
          </a:p>
        </p:txBody>
      </p:sp>
    </p:spTree>
    <p:extLst>
      <p:ext uri="{BB962C8B-B14F-4D97-AF65-F5344CB8AC3E}">
        <p14:creationId xmlns:p14="http://schemas.microsoft.com/office/powerpoint/2010/main" val="14319283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etin kutusu 3">
            <a:extLst>
              <a:ext uri="{FF2B5EF4-FFF2-40B4-BE49-F238E27FC236}">
                <a16:creationId xmlns:a16="http://schemas.microsoft.com/office/drawing/2014/main" id="{F8271D58-A8A3-A845-8A9D-42A108DECD92}"/>
              </a:ext>
            </a:extLst>
          </p:cNvPr>
          <p:cNvSpPr txBox="1"/>
          <p:nvPr/>
        </p:nvSpPr>
        <p:spPr>
          <a:xfrm>
            <a:off x="868679" y="918306"/>
            <a:ext cx="5733535" cy="1200329"/>
          </a:xfrm>
          <a:prstGeom prst="rect">
            <a:avLst/>
          </a:prstGeom>
          <a:noFill/>
        </p:spPr>
        <p:txBody>
          <a:bodyPr wrap="square" rtlCol="0">
            <a:spAutoFit/>
          </a:bodyPr>
          <a:lstStyle/>
          <a:p>
            <a:r>
              <a:rPr lang="tr-TR" b="1" i="1" dirty="0"/>
              <a:t>Parçacıkların yeni değerleri belirlenir.</a:t>
            </a:r>
            <a:endParaRPr lang="tr-TR" dirty="0"/>
          </a:p>
          <a:p>
            <a:r>
              <a:rPr lang="tr-TR" dirty="0"/>
              <a:t>Bu aşamada parçacıklar, değişim değerleri ile toplanarak yeni parçacıklar belirlenir.</a:t>
            </a:r>
          </a:p>
          <a:p>
            <a:endParaRPr lang="tr-TR" dirty="0"/>
          </a:p>
        </p:txBody>
      </p:sp>
      <p:pic>
        <p:nvPicPr>
          <p:cNvPr id="6" name="Resim 5">
            <a:extLst>
              <a:ext uri="{FF2B5EF4-FFF2-40B4-BE49-F238E27FC236}">
                <a16:creationId xmlns:a16="http://schemas.microsoft.com/office/drawing/2014/main" id="{C16E3FEB-0D6C-1745-8C44-3C9FC133B608}"/>
              </a:ext>
            </a:extLst>
          </p:cNvPr>
          <p:cNvPicPr>
            <a:picLocks noChangeAspect="1"/>
          </p:cNvPicPr>
          <p:nvPr/>
        </p:nvPicPr>
        <p:blipFill>
          <a:blip r:embed="rId2"/>
          <a:stretch>
            <a:fillRect/>
          </a:stretch>
        </p:blipFill>
        <p:spPr>
          <a:xfrm>
            <a:off x="8601573" y="2980690"/>
            <a:ext cx="2374900" cy="1536700"/>
          </a:xfrm>
          <a:prstGeom prst="rect">
            <a:avLst/>
          </a:prstGeom>
          <a:noFill/>
          <a:ln w="76200">
            <a:solidFill>
              <a:srgbClr val="C00000"/>
            </a:solidFill>
          </a:ln>
        </p:spPr>
        <p:style>
          <a:lnRef idx="2">
            <a:schemeClr val="dk1"/>
          </a:lnRef>
          <a:fillRef idx="1">
            <a:schemeClr val="lt1"/>
          </a:fillRef>
          <a:effectRef idx="0">
            <a:schemeClr val="dk1"/>
          </a:effectRef>
          <a:fontRef idx="minor">
            <a:schemeClr val="dk1"/>
          </a:fontRef>
        </p:style>
      </p:pic>
      <p:pic>
        <p:nvPicPr>
          <p:cNvPr id="9" name="Resim 8">
            <a:extLst>
              <a:ext uri="{FF2B5EF4-FFF2-40B4-BE49-F238E27FC236}">
                <a16:creationId xmlns:a16="http://schemas.microsoft.com/office/drawing/2014/main" id="{6CF04D22-0BD9-8049-9140-EFB910D6E0F7}"/>
              </a:ext>
            </a:extLst>
          </p:cNvPr>
          <p:cNvPicPr>
            <a:picLocks noChangeAspect="1"/>
          </p:cNvPicPr>
          <p:nvPr/>
        </p:nvPicPr>
        <p:blipFill>
          <a:blip r:embed="rId3"/>
          <a:stretch>
            <a:fillRect/>
          </a:stretch>
        </p:blipFill>
        <p:spPr>
          <a:xfrm>
            <a:off x="678180" y="2904490"/>
            <a:ext cx="1371600" cy="1612900"/>
          </a:xfrm>
          <a:prstGeom prst="rect">
            <a:avLst/>
          </a:prstGeom>
        </p:spPr>
      </p:pic>
      <p:cxnSp>
        <p:nvCxnSpPr>
          <p:cNvPr id="8" name="Düz Ok Bağlayıcısı 7">
            <a:extLst>
              <a:ext uri="{FF2B5EF4-FFF2-40B4-BE49-F238E27FC236}">
                <a16:creationId xmlns:a16="http://schemas.microsoft.com/office/drawing/2014/main" id="{15CB6395-1E0D-D54C-8BF3-FD303B2D4EF2}"/>
              </a:ext>
            </a:extLst>
          </p:cNvPr>
          <p:cNvCxnSpPr>
            <a:cxnSpLocks/>
          </p:cNvCxnSpPr>
          <p:nvPr/>
        </p:nvCxnSpPr>
        <p:spPr>
          <a:xfrm>
            <a:off x="2049780" y="3731534"/>
            <a:ext cx="800100" cy="0"/>
          </a:xfrm>
          <a:prstGeom prst="straightConnector1">
            <a:avLst/>
          </a:prstGeom>
          <a:ln w="22225">
            <a:tailEnd type="triangle"/>
          </a:ln>
        </p:spPr>
        <p:style>
          <a:lnRef idx="1">
            <a:schemeClr val="dk1"/>
          </a:lnRef>
          <a:fillRef idx="0">
            <a:schemeClr val="dk1"/>
          </a:fillRef>
          <a:effectRef idx="0">
            <a:schemeClr val="dk1"/>
          </a:effectRef>
          <a:fontRef idx="minor">
            <a:schemeClr val="tx1"/>
          </a:fontRef>
        </p:style>
      </p:cxnSp>
      <p:pic>
        <p:nvPicPr>
          <p:cNvPr id="14" name="Resim 13">
            <a:extLst>
              <a:ext uri="{FF2B5EF4-FFF2-40B4-BE49-F238E27FC236}">
                <a16:creationId xmlns:a16="http://schemas.microsoft.com/office/drawing/2014/main" id="{C6A8085B-8875-A140-8B8C-2AF9D57D5A5E}"/>
              </a:ext>
            </a:extLst>
          </p:cNvPr>
          <p:cNvPicPr>
            <a:picLocks noChangeAspect="1"/>
          </p:cNvPicPr>
          <p:nvPr/>
        </p:nvPicPr>
        <p:blipFill>
          <a:blip r:embed="rId4"/>
          <a:stretch>
            <a:fillRect/>
          </a:stretch>
        </p:blipFill>
        <p:spPr>
          <a:xfrm>
            <a:off x="3035849" y="2980690"/>
            <a:ext cx="4275439" cy="1638300"/>
          </a:xfrm>
          <a:prstGeom prst="rect">
            <a:avLst/>
          </a:prstGeom>
        </p:spPr>
      </p:pic>
      <p:cxnSp>
        <p:nvCxnSpPr>
          <p:cNvPr id="17" name="Düz Ok Bağlayıcısı 16">
            <a:extLst>
              <a:ext uri="{FF2B5EF4-FFF2-40B4-BE49-F238E27FC236}">
                <a16:creationId xmlns:a16="http://schemas.microsoft.com/office/drawing/2014/main" id="{70178329-A818-744B-B48F-B5970590B9C8}"/>
              </a:ext>
            </a:extLst>
          </p:cNvPr>
          <p:cNvCxnSpPr>
            <a:cxnSpLocks/>
          </p:cNvCxnSpPr>
          <p:nvPr/>
        </p:nvCxnSpPr>
        <p:spPr>
          <a:xfrm>
            <a:off x="7311288" y="3767094"/>
            <a:ext cx="800100" cy="0"/>
          </a:xfrm>
          <a:prstGeom prst="straightConnector1">
            <a:avLst/>
          </a:prstGeom>
          <a:ln w="22225">
            <a:tailEnd type="triangle"/>
          </a:ln>
        </p:spPr>
        <p:style>
          <a:lnRef idx="1">
            <a:schemeClr val="dk1"/>
          </a:lnRef>
          <a:fillRef idx="0">
            <a:schemeClr val="dk1"/>
          </a:fillRef>
          <a:effectRef idx="0">
            <a:schemeClr val="dk1"/>
          </a:effectRef>
          <a:fontRef idx="minor">
            <a:schemeClr val="tx1"/>
          </a:fontRef>
        </p:style>
      </p:cxnSp>
      <p:sp>
        <p:nvSpPr>
          <p:cNvPr id="15" name="Metin kutusu 14">
            <a:extLst>
              <a:ext uri="{FF2B5EF4-FFF2-40B4-BE49-F238E27FC236}">
                <a16:creationId xmlns:a16="http://schemas.microsoft.com/office/drawing/2014/main" id="{1374A53D-6185-AF4B-8032-58A9296D0D90}"/>
              </a:ext>
            </a:extLst>
          </p:cNvPr>
          <p:cNvSpPr txBox="1"/>
          <p:nvPr/>
        </p:nvSpPr>
        <p:spPr>
          <a:xfrm>
            <a:off x="1175871" y="5303245"/>
            <a:ext cx="7995394" cy="1200329"/>
          </a:xfrm>
          <a:prstGeom prst="rect">
            <a:avLst/>
          </a:prstGeom>
          <a:noFill/>
        </p:spPr>
        <p:txBody>
          <a:bodyPr wrap="none" rtlCol="0">
            <a:spAutoFit/>
          </a:bodyPr>
          <a:lstStyle/>
          <a:p>
            <a:r>
              <a:rPr lang="tr-TR" dirty="0"/>
              <a:t>Şimdiki görevimiz bu parçacıklar ile çözüme ne kadar yaklaştığımızı değerlendirmek.</a:t>
            </a:r>
          </a:p>
          <a:p>
            <a:br>
              <a:rPr lang="tr-TR" dirty="0"/>
            </a:br>
            <a:endParaRPr lang="tr-TR" dirty="0"/>
          </a:p>
          <a:p>
            <a:endParaRPr lang="tr-TR" dirty="0"/>
          </a:p>
        </p:txBody>
      </p:sp>
    </p:spTree>
    <p:extLst>
      <p:ext uri="{BB962C8B-B14F-4D97-AF65-F5344CB8AC3E}">
        <p14:creationId xmlns:p14="http://schemas.microsoft.com/office/powerpoint/2010/main" val="2585519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etin kutusu 2">
            <a:extLst>
              <a:ext uri="{FF2B5EF4-FFF2-40B4-BE49-F238E27FC236}">
                <a16:creationId xmlns:a16="http://schemas.microsoft.com/office/drawing/2014/main" id="{0298452D-8DF2-3C44-AA2E-13D3BCBBAA56}"/>
              </a:ext>
            </a:extLst>
          </p:cNvPr>
          <p:cNvSpPr txBox="1"/>
          <p:nvPr/>
        </p:nvSpPr>
        <p:spPr>
          <a:xfrm>
            <a:off x="978299" y="407908"/>
            <a:ext cx="4566122" cy="646331"/>
          </a:xfrm>
          <a:prstGeom prst="rect">
            <a:avLst/>
          </a:prstGeom>
          <a:noFill/>
        </p:spPr>
        <p:txBody>
          <a:bodyPr wrap="none" rtlCol="0">
            <a:spAutoFit/>
          </a:bodyPr>
          <a:lstStyle/>
          <a:p>
            <a:r>
              <a:rPr lang="tr-TR" b="1" i="1" dirty="0"/>
              <a:t>Yeni parçacıkların uygunluk değerleri bulunur.</a:t>
            </a:r>
            <a:endParaRPr lang="tr-TR" dirty="0"/>
          </a:p>
          <a:p>
            <a:endParaRPr lang="tr-TR" dirty="0"/>
          </a:p>
        </p:txBody>
      </p:sp>
      <p:sp>
        <p:nvSpPr>
          <p:cNvPr id="5" name="Metin kutusu 4">
            <a:extLst>
              <a:ext uri="{FF2B5EF4-FFF2-40B4-BE49-F238E27FC236}">
                <a16:creationId xmlns:a16="http://schemas.microsoft.com/office/drawing/2014/main" id="{2440ADE3-8799-2143-A871-CBCB7B527324}"/>
              </a:ext>
            </a:extLst>
          </p:cNvPr>
          <p:cNvSpPr txBox="1"/>
          <p:nvPr/>
        </p:nvSpPr>
        <p:spPr>
          <a:xfrm>
            <a:off x="6572931" y="1397675"/>
            <a:ext cx="4030334" cy="2031325"/>
          </a:xfrm>
          <a:prstGeom prst="rect">
            <a:avLst/>
          </a:prstGeom>
          <a:noFill/>
        </p:spPr>
        <p:txBody>
          <a:bodyPr wrap="none" rtlCol="0">
            <a:spAutoFit/>
          </a:bodyPr>
          <a:lstStyle/>
          <a:p>
            <a:r>
              <a:rPr lang="tr-TR" b="1" dirty="0">
                <a:solidFill>
                  <a:srgbClr val="FF0000"/>
                </a:solidFill>
              </a:rPr>
              <a:t>f(x) = x</a:t>
            </a:r>
            <a:r>
              <a:rPr lang="tr-TR" b="1" baseline="30000" dirty="0">
                <a:solidFill>
                  <a:srgbClr val="FF0000"/>
                </a:solidFill>
              </a:rPr>
              <a:t>2 </a:t>
            </a:r>
            <a:r>
              <a:rPr lang="tr-TR" b="1" dirty="0">
                <a:solidFill>
                  <a:srgbClr val="FF0000"/>
                </a:solidFill>
              </a:rPr>
              <a:t>+ 2x – 3</a:t>
            </a:r>
          </a:p>
          <a:p>
            <a:endParaRPr lang="tr-TR" dirty="0"/>
          </a:p>
          <a:p>
            <a:pPr marL="342900" indent="-342900">
              <a:buFont typeface="+mj-lt"/>
              <a:buAutoNum type="arabicPeriod"/>
            </a:pPr>
            <a:r>
              <a:rPr lang="tr-TR" dirty="0"/>
              <a:t>f(3) = 3</a:t>
            </a:r>
            <a:r>
              <a:rPr lang="tr-TR" baseline="30000" dirty="0"/>
              <a:t>2</a:t>
            </a:r>
            <a:r>
              <a:rPr lang="tr-TR" dirty="0"/>
              <a:t> + 2.3 – 3 = 9 + 6 – 3 = </a:t>
            </a:r>
            <a:r>
              <a:rPr lang="tr-TR" b="1" u="sng" dirty="0"/>
              <a:t>12</a:t>
            </a:r>
          </a:p>
          <a:p>
            <a:pPr marL="342900" indent="-342900">
              <a:buFont typeface="+mj-lt"/>
              <a:buAutoNum type="arabicPeriod"/>
            </a:pPr>
            <a:endParaRPr lang="tr-TR" b="1" u="sng" dirty="0"/>
          </a:p>
          <a:p>
            <a:pPr marL="342900" indent="-342900">
              <a:buFont typeface="+mj-lt"/>
              <a:buAutoNum type="arabicPeriod"/>
            </a:pPr>
            <a:r>
              <a:rPr lang="tr-TR" dirty="0"/>
              <a:t>f(-9) = -9</a:t>
            </a:r>
            <a:r>
              <a:rPr lang="tr-TR" baseline="30000" dirty="0"/>
              <a:t>2</a:t>
            </a:r>
            <a:r>
              <a:rPr lang="tr-TR" dirty="0"/>
              <a:t> + 2.-9 – 3 = 81 – 18 – 3 = </a:t>
            </a:r>
            <a:r>
              <a:rPr lang="tr-TR" b="1" u="sng" dirty="0"/>
              <a:t>60</a:t>
            </a:r>
          </a:p>
          <a:p>
            <a:pPr marL="342900" indent="-342900">
              <a:buFont typeface="+mj-lt"/>
              <a:buAutoNum type="arabicPeriod"/>
            </a:pPr>
            <a:endParaRPr lang="tr-TR" dirty="0"/>
          </a:p>
          <a:p>
            <a:pPr marL="342900" indent="-342900">
              <a:buFont typeface="+mj-lt"/>
              <a:buAutoNum type="arabicPeriod"/>
            </a:pPr>
            <a:r>
              <a:rPr lang="tr-TR" dirty="0"/>
              <a:t>f(-3) = -3</a:t>
            </a:r>
            <a:r>
              <a:rPr lang="tr-TR" baseline="30000" dirty="0"/>
              <a:t>2</a:t>
            </a:r>
            <a:r>
              <a:rPr lang="tr-TR" dirty="0"/>
              <a:t> + 2.-3 – 3 = 9 – 6 – 3 = </a:t>
            </a:r>
            <a:r>
              <a:rPr lang="tr-TR" b="1" u="sng" dirty="0"/>
              <a:t>0</a:t>
            </a:r>
          </a:p>
        </p:txBody>
      </p:sp>
      <p:pic>
        <p:nvPicPr>
          <p:cNvPr id="6" name="Resim 5">
            <a:extLst>
              <a:ext uri="{FF2B5EF4-FFF2-40B4-BE49-F238E27FC236}">
                <a16:creationId xmlns:a16="http://schemas.microsoft.com/office/drawing/2014/main" id="{CC44700C-CAC5-6A47-99B8-B1C4B85C23CB}"/>
              </a:ext>
            </a:extLst>
          </p:cNvPr>
          <p:cNvPicPr>
            <a:picLocks noChangeAspect="1"/>
          </p:cNvPicPr>
          <p:nvPr/>
        </p:nvPicPr>
        <p:blipFill>
          <a:blip r:embed="rId2"/>
          <a:stretch>
            <a:fillRect/>
          </a:stretch>
        </p:blipFill>
        <p:spPr>
          <a:xfrm>
            <a:off x="1164453" y="1644987"/>
            <a:ext cx="2374900" cy="1536700"/>
          </a:xfrm>
          <a:prstGeom prst="rect">
            <a:avLst/>
          </a:prstGeom>
          <a:noFill/>
          <a:ln w="76200">
            <a:noFill/>
          </a:ln>
        </p:spPr>
        <p:style>
          <a:lnRef idx="2">
            <a:schemeClr val="dk1"/>
          </a:lnRef>
          <a:fillRef idx="1">
            <a:schemeClr val="lt1"/>
          </a:fillRef>
          <a:effectRef idx="0">
            <a:schemeClr val="dk1"/>
          </a:effectRef>
          <a:fontRef idx="minor">
            <a:schemeClr val="dk1"/>
          </a:fontRef>
        </p:style>
      </p:pic>
      <p:pic>
        <p:nvPicPr>
          <p:cNvPr id="7" name="Resim 6">
            <a:extLst>
              <a:ext uri="{FF2B5EF4-FFF2-40B4-BE49-F238E27FC236}">
                <a16:creationId xmlns:a16="http://schemas.microsoft.com/office/drawing/2014/main" id="{4D723E70-22E8-D445-BFD3-0F0F3FA514BE}"/>
              </a:ext>
            </a:extLst>
          </p:cNvPr>
          <p:cNvPicPr>
            <a:picLocks noChangeAspect="1"/>
          </p:cNvPicPr>
          <p:nvPr/>
        </p:nvPicPr>
        <p:blipFill>
          <a:blip r:embed="rId3"/>
          <a:stretch>
            <a:fillRect/>
          </a:stretch>
        </p:blipFill>
        <p:spPr>
          <a:xfrm>
            <a:off x="4114120" y="3703552"/>
            <a:ext cx="2682920" cy="2252747"/>
          </a:xfrm>
          <a:prstGeom prst="rect">
            <a:avLst/>
          </a:prstGeom>
        </p:spPr>
      </p:pic>
      <p:cxnSp>
        <p:nvCxnSpPr>
          <p:cNvPr id="9" name="Düz Ok Bağlayıcısı 8">
            <a:extLst>
              <a:ext uri="{FF2B5EF4-FFF2-40B4-BE49-F238E27FC236}">
                <a16:creationId xmlns:a16="http://schemas.microsoft.com/office/drawing/2014/main" id="{0DE38281-8E4C-0A42-95E5-14B582650DEF}"/>
              </a:ext>
            </a:extLst>
          </p:cNvPr>
          <p:cNvCxnSpPr/>
          <p:nvPr/>
        </p:nvCxnSpPr>
        <p:spPr>
          <a:xfrm>
            <a:off x="4312920" y="2407920"/>
            <a:ext cx="1231501" cy="0"/>
          </a:xfrm>
          <a:prstGeom prst="straightConnector1">
            <a:avLst/>
          </a:prstGeom>
          <a:ln w="60325">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615436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E765B87E-2F45-CE4F-8EBF-8103EDA2BC04}"/>
              </a:ext>
            </a:extLst>
          </p:cNvPr>
          <p:cNvSpPr txBox="1"/>
          <p:nvPr/>
        </p:nvSpPr>
        <p:spPr>
          <a:xfrm>
            <a:off x="417972" y="3694837"/>
            <a:ext cx="11356055" cy="1754326"/>
          </a:xfrm>
          <a:prstGeom prst="rect">
            <a:avLst/>
          </a:prstGeom>
          <a:noFill/>
        </p:spPr>
        <p:txBody>
          <a:bodyPr wrap="square" rtlCol="0">
            <a:spAutoFit/>
          </a:bodyPr>
          <a:lstStyle/>
          <a:p>
            <a:r>
              <a:rPr lang="tr-TR" dirty="0"/>
              <a:t>Denklemimizi 0 yapan değer </a:t>
            </a:r>
            <a:r>
              <a:rPr lang="tr-TR" b="1" i="1" dirty="0"/>
              <a:t>-3</a:t>
            </a:r>
            <a:r>
              <a:rPr lang="tr-TR" dirty="0"/>
              <a:t> olarak bulunmuş oldu.</a:t>
            </a:r>
          </a:p>
          <a:p>
            <a:r>
              <a:rPr lang="tr-TR" dirty="0"/>
              <a:t>Eğer çözüme ulaşamamış olsaydık; yeni parçacıklar da göz ününe alınarak yeniden </a:t>
            </a:r>
            <a:r>
              <a:rPr lang="tr-TR" b="1" i="1" dirty="0"/>
              <a:t>pbest </a:t>
            </a:r>
            <a:r>
              <a:rPr lang="tr-TR" dirty="0"/>
              <a:t>değeri ve bu zamana kadar gelmiş tüm </a:t>
            </a:r>
            <a:r>
              <a:rPr lang="tr-TR" b="1" i="1" dirty="0"/>
              <a:t>pbest’</a:t>
            </a:r>
            <a:r>
              <a:rPr lang="tr-TR" dirty="0"/>
              <a:t>lerin en iyisi olan </a:t>
            </a:r>
            <a:r>
              <a:rPr lang="tr-TR" b="1" i="1" dirty="0"/>
              <a:t>gbest </a:t>
            </a:r>
            <a:r>
              <a:rPr lang="tr-TR" dirty="0"/>
              <a:t>değeri belirlenecekti. Ek olarak </a:t>
            </a:r>
            <a:r>
              <a:rPr lang="tr-TR" b="1" dirty="0"/>
              <a:t>rand1 </a:t>
            </a:r>
            <a:r>
              <a:rPr lang="tr-TR" dirty="0"/>
              <a:t>ve </a:t>
            </a:r>
            <a:r>
              <a:rPr lang="tr-TR" b="1" i="1" dirty="0"/>
              <a:t>rand2 </a:t>
            </a:r>
            <a:r>
              <a:rPr lang="tr-TR" dirty="0"/>
              <a:t>değerleri tekrar belirlenip parçacıkların değişimi hesaplanacak ve yeni parçacıklar bulunacaktı. Ve bir kez daha uygunluk değerini bulup çözüme ne kadar yaklaştığımızı değerlendirecektik.</a:t>
            </a:r>
          </a:p>
          <a:p>
            <a:endParaRPr lang="tr-TR" dirty="0"/>
          </a:p>
        </p:txBody>
      </p:sp>
      <p:pic>
        <p:nvPicPr>
          <p:cNvPr id="3" name="Resim 2">
            <a:extLst>
              <a:ext uri="{FF2B5EF4-FFF2-40B4-BE49-F238E27FC236}">
                <a16:creationId xmlns:a16="http://schemas.microsoft.com/office/drawing/2014/main" id="{F53FB51E-EFD8-2848-9954-EB94EEDAED8F}"/>
              </a:ext>
            </a:extLst>
          </p:cNvPr>
          <p:cNvPicPr>
            <a:picLocks noChangeAspect="1"/>
          </p:cNvPicPr>
          <p:nvPr/>
        </p:nvPicPr>
        <p:blipFill>
          <a:blip r:embed="rId2"/>
          <a:stretch>
            <a:fillRect/>
          </a:stretch>
        </p:blipFill>
        <p:spPr>
          <a:xfrm>
            <a:off x="4617380" y="771530"/>
            <a:ext cx="2682920" cy="2252747"/>
          </a:xfrm>
          <a:prstGeom prst="rect">
            <a:avLst/>
          </a:prstGeom>
        </p:spPr>
      </p:pic>
    </p:spTree>
    <p:extLst>
      <p:ext uri="{BB962C8B-B14F-4D97-AF65-F5344CB8AC3E}">
        <p14:creationId xmlns:p14="http://schemas.microsoft.com/office/powerpoint/2010/main" val="2866691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4719B2B-6D78-DF47-9E93-A966E23B3B91}"/>
              </a:ext>
            </a:extLst>
          </p:cNvPr>
          <p:cNvSpPr>
            <a:spLocks noGrp="1"/>
          </p:cNvSpPr>
          <p:nvPr>
            <p:ph type="title"/>
          </p:nvPr>
        </p:nvSpPr>
        <p:spPr/>
        <p:txBody>
          <a:bodyPr/>
          <a:lstStyle/>
          <a:p>
            <a:r>
              <a:rPr lang="tr-TR" dirty="0"/>
              <a:t>SONUÇ</a:t>
            </a:r>
          </a:p>
        </p:txBody>
      </p:sp>
      <p:sp>
        <p:nvSpPr>
          <p:cNvPr id="3" name="İçerik Yer Tutucusu 2">
            <a:extLst>
              <a:ext uri="{FF2B5EF4-FFF2-40B4-BE49-F238E27FC236}">
                <a16:creationId xmlns:a16="http://schemas.microsoft.com/office/drawing/2014/main" id="{9C4C4C30-D996-CF41-B075-E39A64460F10}"/>
              </a:ext>
            </a:extLst>
          </p:cNvPr>
          <p:cNvSpPr>
            <a:spLocks noGrp="1"/>
          </p:cNvSpPr>
          <p:nvPr>
            <p:ph idx="1"/>
          </p:nvPr>
        </p:nvSpPr>
        <p:spPr/>
        <p:style>
          <a:lnRef idx="2">
            <a:schemeClr val="dk1"/>
          </a:lnRef>
          <a:fillRef idx="1">
            <a:schemeClr val="lt1"/>
          </a:fillRef>
          <a:effectRef idx="0">
            <a:schemeClr val="dk1"/>
          </a:effectRef>
          <a:fontRef idx="minor">
            <a:schemeClr val="dk1"/>
          </a:fontRef>
        </p:style>
        <p:txBody>
          <a:bodyPr>
            <a:normAutofit/>
          </a:bodyPr>
          <a:lstStyle/>
          <a:p>
            <a:pPr algn="just"/>
            <a:r>
              <a:rPr lang="tr-TR" sz="2200" dirty="0"/>
              <a:t>PSO algoritmasını baz istasyonların en az maliyetle en uygun yerlere yerleştirilmesi, tasarımsal ürünlerin en verimli halinin belirlenmesi gibi herhangi bir optimizasyon problemine uygularken genellikle kaç iterasyon çalışacağını belirlemeniz gerekir. Örneğin; </a:t>
            </a:r>
            <a:r>
              <a:rPr lang="tr-TR" sz="2200" i="1" dirty="0"/>
              <a:t>“1000 iterasyon çalış ve bana bulduğun en iyi çözümü ver”</a:t>
            </a:r>
            <a:r>
              <a:rPr lang="tr-TR" sz="2200" dirty="0"/>
              <a:t> diyebilirsiniz. Aksi halde tam çözümü bulana kadar aramaya devam edecektir.</a:t>
            </a:r>
          </a:p>
          <a:p>
            <a:pPr algn="just"/>
            <a:r>
              <a:rPr lang="tr-TR" sz="2200" dirty="0"/>
              <a:t>Algoritmanın avantaj ve dezavantajlarından bahsetmek gerekirse; hatırlayacağınız üzere </a:t>
            </a:r>
            <a:r>
              <a:rPr lang="tr-TR" sz="2200" b="1" dirty="0"/>
              <a:t>gbest </a:t>
            </a:r>
            <a:r>
              <a:rPr lang="tr-TR" sz="2200" dirty="0"/>
              <a:t>olan parçacığın değişim hızı 0 bulunmuştu. Bu durum </a:t>
            </a:r>
            <a:r>
              <a:rPr lang="tr-TR" sz="2200" b="1" dirty="0"/>
              <a:t>PSO</a:t>
            </a:r>
            <a:r>
              <a:rPr lang="tr-TR" sz="2200" dirty="0"/>
              <a:t>’nun dezavantajlarından biridir. Çözüme en yakın olan parçacık belki de kolayca çözüme ulaşabilecek iken adeta diğer parçacıkların onu yakalayıp geçmesini beklemektedir.</a:t>
            </a:r>
          </a:p>
        </p:txBody>
      </p:sp>
    </p:spTree>
    <p:extLst>
      <p:ext uri="{BB962C8B-B14F-4D97-AF65-F5344CB8AC3E}">
        <p14:creationId xmlns:p14="http://schemas.microsoft.com/office/powerpoint/2010/main" val="19579313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72B7040-D843-CE41-B2CD-3A30B85B5745}"/>
              </a:ext>
            </a:extLst>
          </p:cNvPr>
          <p:cNvSpPr>
            <a:spLocks noGrp="1"/>
          </p:cNvSpPr>
          <p:nvPr>
            <p:ph type="title"/>
          </p:nvPr>
        </p:nvSpPr>
        <p:spPr/>
        <p:txBody>
          <a:bodyPr/>
          <a:lstStyle/>
          <a:p>
            <a:r>
              <a:rPr lang="tr-TR" dirty="0"/>
              <a:t>SONUÇ (Devamı…)</a:t>
            </a:r>
          </a:p>
        </p:txBody>
      </p:sp>
      <p:sp>
        <p:nvSpPr>
          <p:cNvPr id="3" name="İçerik Yer Tutucusu 2">
            <a:extLst>
              <a:ext uri="{FF2B5EF4-FFF2-40B4-BE49-F238E27FC236}">
                <a16:creationId xmlns:a16="http://schemas.microsoft.com/office/drawing/2014/main" id="{29FC2C18-A2B0-1D4A-9F96-E4ADD6DC364C}"/>
              </a:ext>
            </a:extLst>
          </p:cNvPr>
          <p:cNvSpPr>
            <a:spLocks noGrp="1"/>
          </p:cNvSpPr>
          <p:nvPr>
            <p:ph idx="1"/>
          </p:nvPr>
        </p:nvSpPr>
        <p:spPr>
          <a:xfrm>
            <a:off x="1097280" y="2108201"/>
            <a:ext cx="10058400" cy="2037079"/>
          </a:xfrm>
        </p:spPr>
        <p:style>
          <a:lnRef idx="2">
            <a:schemeClr val="dk1"/>
          </a:lnRef>
          <a:fillRef idx="1">
            <a:schemeClr val="lt1"/>
          </a:fillRef>
          <a:effectRef idx="0">
            <a:schemeClr val="dk1"/>
          </a:effectRef>
          <a:fontRef idx="minor">
            <a:schemeClr val="dk1"/>
          </a:fontRef>
        </p:style>
        <p:txBody>
          <a:bodyPr/>
          <a:lstStyle/>
          <a:p>
            <a:r>
              <a:rPr lang="tr-TR" sz="2200" dirty="0"/>
              <a:t>Ayrıca </a:t>
            </a:r>
            <a:r>
              <a:rPr lang="tr-TR" sz="2200" b="1" i="1" dirty="0"/>
              <a:t>PSO </a:t>
            </a:r>
            <a:r>
              <a:rPr lang="tr-TR" sz="2200" dirty="0"/>
              <a:t>algoritmasında parçacıklar en iyiyi takip etme eğiliminde olduğundan dolayı, bir süre sonra tüm parçacıkları bir yerde kümelenmiş halde çözümü arıyor olarak bulabilirsiniz. Bu durum çözümün arandığı uzayın detaylı taranması adına olumsuz bir durum oluşturur. Fakat kümelenme geçekten çözümün bulunduğu yerde ise çözüme de daha çabuk ulaşılacağından bir avantaj anlamına gelir.</a:t>
            </a:r>
          </a:p>
          <a:p>
            <a:endParaRPr lang="tr-TR" dirty="0"/>
          </a:p>
        </p:txBody>
      </p:sp>
    </p:spTree>
    <p:extLst>
      <p:ext uri="{BB962C8B-B14F-4D97-AF65-F5344CB8AC3E}">
        <p14:creationId xmlns:p14="http://schemas.microsoft.com/office/powerpoint/2010/main" val="24360167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8702BA5-D150-1548-A32A-0836A544F0AD}"/>
              </a:ext>
            </a:extLst>
          </p:cNvPr>
          <p:cNvSpPr>
            <a:spLocks noGrp="1"/>
          </p:cNvSpPr>
          <p:nvPr>
            <p:ph type="title"/>
          </p:nvPr>
        </p:nvSpPr>
        <p:spPr/>
        <p:txBody>
          <a:bodyPr/>
          <a:lstStyle/>
          <a:p>
            <a:r>
              <a:rPr lang="tr-TR" dirty="0"/>
              <a:t>GİRİŞ</a:t>
            </a:r>
          </a:p>
        </p:txBody>
      </p:sp>
      <p:sp>
        <p:nvSpPr>
          <p:cNvPr id="8" name="Metin kutusu 7">
            <a:extLst>
              <a:ext uri="{FF2B5EF4-FFF2-40B4-BE49-F238E27FC236}">
                <a16:creationId xmlns:a16="http://schemas.microsoft.com/office/drawing/2014/main" id="{E35CEEFE-5498-4146-BBD9-66D000CF0BA9}"/>
              </a:ext>
            </a:extLst>
          </p:cNvPr>
          <p:cNvSpPr txBox="1"/>
          <p:nvPr/>
        </p:nvSpPr>
        <p:spPr>
          <a:xfrm>
            <a:off x="1097280" y="2297084"/>
            <a:ext cx="10058400" cy="350865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indent="-256032" algn="just"/>
            <a:r>
              <a:rPr lang="tr-TR" sz="2200" dirty="0"/>
              <a:t>	Parçacık Sürü Optimizasyonu (Particle Swarm Optimization) (PSO) 1995’te Dr. </a:t>
            </a:r>
            <a:r>
              <a:rPr lang="tr-TR" sz="2200" dirty="0" err="1"/>
              <a:t>Eberhart</a:t>
            </a:r>
            <a:r>
              <a:rPr lang="tr-TR" sz="2200" dirty="0"/>
              <a:t> ve Dr. Kennedy tarafından geliştirilmiş popülasyon temelli </a:t>
            </a:r>
            <a:r>
              <a:rPr lang="tr-TR" sz="2400" dirty="0"/>
              <a:t>sezgisel</a:t>
            </a:r>
            <a:r>
              <a:rPr lang="tr-TR" sz="2200" dirty="0"/>
              <a:t> bir optimizasyon tekniğidir. Kuş veya balık sürülerinin sosyal davranışlarından esinlenilerek geliştirilmiştir. </a:t>
            </a:r>
          </a:p>
          <a:p>
            <a:pPr algn="just"/>
            <a:r>
              <a:rPr lang="tr-TR" sz="2200" dirty="0"/>
              <a:t>	PSO, Genetik Algoritmalar gibi evrimsel hesaplama teknikleri ile birçok benzerlikler gösterir. Sistem random çözümlerden oluşan bir popülasyonla başlatılır ve en iyi çözüm için jenerasyonları güncelleyerek arama yapar. Buna karşın, Genetik Algoritmalar’ın tersine, PSO’da çaprazlama ve mutasyon gibi evrimsel operatörler yoktur. PSO’da parçacık(particles)denilen potansiyel çözümler, mevcut en iyi çözümleri takip ederek problem uzayında gezinirler (uçuş̧ yaparlar). </a:t>
            </a:r>
          </a:p>
        </p:txBody>
      </p:sp>
    </p:spTree>
    <p:extLst>
      <p:ext uri="{BB962C8B-B14F-4D97-AF65-F5344CB8AC3E}">
        <p14:creationId xmlns:p14="http://schemas.microsoft.com/office/powerpoint/2010/main" val="22205383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719BEFEE-B7BE-574C-9295-5F01ACD2B91A}"/>
              </a:ext>
            </a:extLst>
          </p:cNvPr>
          <p:cNvSpPr>
            <a:spLocks noGrp="1"/>
          </p:cNvSpPr>
          <p:nvPr>
            <p:ph type="title"/>
          </p:nvPr>
        </p:nvSpPr>
        <p:spPr/>
        <p:txBody>
          <a:bodyPr/>
          <a:lstStyle/>
          <a:p>
            <a:r>
              <a:rPr lang="tr-TR" dirty="0"/>
              <a:t>GİRİŞ</a:t>
            </a:r>
          </a:p>
        </p:txBody>
      </p:sp>
      <p:sp>
        <p:nvSpPr>
          <p:cNvPr id="3" name="İçerik Yer Tutucusu 2">
            <a:extLst>
              <a:ext uri="{FF2B5EF4-FFF2-40B4-BE49-F238E27FC236}">
                <a16:creationId xmlns:a16="http://schemas.microsoft.com/office/drawing/2014/main" id="{7D3771EA-3FF7-8D4D-B849-A445269C5C50}"/>
              </a:ext>
            </a:extLst>
          </p:cNvPr>
          <p:cNvSpPr>
            <a:spLocks noGrp="1"/>
          </p:cNvSpPr>
          <p:nvPr>
            <p:ph idx="1"/>
          </p:nvPr>
        </p:nvSpPr>
        <p:spPr>
          <a:xfrm>
            <a:off x="1127347" y="2207053"/>
            <a:ext cx="10290295" cy="3944214"/>
          </a:xfrm>
        </p:spPr>
        <p:style>
          <a:lnRef idx="2">
            <a:schemeClr val="dk1"/>
          </a:lnRef>
          <a:fillRef idx="1">
            <a:schemeClr val="lt1"/>
          </a:fillRef>
          <a:effectRef idx="0">
            <a:schemeClr val="dk1"/>
          </a:effectRef>
          <a:fontRef idx="minor">
            <a:schemeClr val="dk1"/>
          </a:fontRef>
        </p:style>
        <p:txBody>
          <a:bodyPr>
            <a:noAutofit/>
          </a:bodyPr>
          <a:lstStyle/>
          <a:p>
            <a:pPr marL="0" indent="0" algn="just">
              <a:buNone/>
            </a:pPr>
            <a:r>
              <a:rPr lang="tr-TR" sz="2100" dirty="0"/>
              <a:t>	</a:t>
            </a:r>
            <a:r>
              <a:rPr lang="tr-TR" sz="2200" dirty="0"/>
              <a:t>Genetik Algoritmalarla ile karşılaştırılırsa; PSO’nun avantajı gerçekleştirilmesinin kolay olmasıdır ve ayarlanması gereken çok az parametresi vardır. PSO pek çok alanda başarılı bir şekilde uygulanmıştır. Bunlardan bazıları; fonksiyon optimizasyonu, yapay sinir ağları eğitimi, bulanık sistem kontrolü ve Genetik Algoritmaların uygulanabildiği diğer alanlardır.</a:t>
            </a:r>
            <a:endParaRPr lang="tr-TR" sz="2200" dirty="0">
              <a:solidFill>
                <a:schemeClr val="tx1"/>
              </a:solidFill>
            </a:endParaRPr>
          </a:p>
          <a:p>
            <a:pPr marL="0" algn="just">
              <a:buNone/>
            </a:pPr>
            <a:r>
              <a:rPr lang="tr-TR" sz="2200" dirty="0">
                <a:solidFill>
                  <a:schemeClr val="tx1"/>
                </a:solidFill>
              </a:rPr>
              <a:t>	Biyolojik sistemlerden esinlenen birçok hesaplama tekniği mevcuttur. Örneğin yapay sinir ağları insan beyninin basitleştirilmiş̧ bir modelidir. Genetik algoritmalar biyolojideki evrimsel süreçten esinlenir. Burada ise ele alınan konu biyolojik sistemlerin farklı bir türü olan sosyal sistemlerdir. Özellikle birbiriyle ve çevresiyle etkileşim içinde olan basit bireylerin birliktelik davranışları incelenmektedir. Bu kavram parçacık zekası olarak isimlendirilir. </a:t>
            </a:r>
          </a:p>
        </p:txBody>
      </p:sp>
    </p:spTree>
    <p:extLst>
      <p:ext uri="{BB962C8B-B14F-4D97-AF65-F5344CB8AC3E}">
        <p14:creationId xmlns:p14="http://schemas.microsoft.com/office/powerpoint/2010/main" val="30314645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B1F854B-4DD4-924A-83F5-91B194581F16}"/>
              </a:ext>
            </a:extLst>
          </p:cNvPr>
          <p:cNvSpPr>
            <a:spLocks noGrp="1"/>
          </p:cNvSpPr>
          <p:nvPr>
            <p:ph type="title"/>
          </p:nvPr>
        </p:nvSpPr>
        <p:spPr/>
        <p:txBody>
          <a:bodyPr/>
          <a:lstStyle/>
          <a:p>
            <a:r>
              <a:rPr lang="tr-TR" dirty="0"/>
              <a:t>GİRİŞ</a:t>
            </a:r>
          </a:p>
        </p:txBody>
      </p:sp>
      <p:sp>
        <p:nvSpPr>
          <p:cNvPr id="3" name="İçerik Yer Tutucusu 2">
            <a:extLst>
              <a:ext uri="{FF2B5EF4-FFF2-40B4-BE49-F238E27FC236}">
                <a16:creationId xmlns:a16="http://schemas.microsoft.com/office/drawing/2014/main" id="{1F1BFC5C-C8D0-CE44-9351-17B3D1FBEF35}"/>
              </a:ext>
            </a:extLst>
          </p:cNvPr>
          <p:cNvSpPr>
            <a:spLocks noGrp="1"/>
          </p:cNvSpPr>
          <p:nvPr>
            <p:ph idx="1"/>
          </p:nvPr>
        </p:nvSpPr>
        <p:spPr>
          <a:xfrm>
            <a:off x="1066800" y="3268363"/>
            <a:ext cx="10058400" cy="1142999"/>
          </a:xfrm>
        </p:spPr>
        <p:style>
          <a:lnRef idx="2">
            <a:schemeClr val="dk1"/>
          </a:lnRef>
          <a:fillRef idx="1">
            <a:schemeClr val="lt1"/>
          </a:fillRef>
          <a:effectRef idx="0">
            <a:schemeClr val="dk1"/>
          </a:effectRef>
          <a:fontRef idx="minor">
            <a:schemeClr val="dk1"/>
          </a:fontRef>
        </p:style>
        <p:txBody>
          <a:bodyPr>
            <a:normAutofit fontScale="25000" lnSpcReduction="20000"/>
          </a:bodyPr>
          <a:lstStyle/>
          <a:p>
            <a:pPr marL="0" indent="0" algn="just">
              <a:buNone/>
            </a:pPr>
            <a:r>
              <a:rPr lang="tr-TR" dirty="0">
                <a:solidFill>
                  <a:schemeClr val="tx1"/>
                </a:solidFill>
              </a:rPr>
              <a:t>	</a:t>
            </a:r>
            <a:r>
              <a:rPr lang="tr-TR" sz="8800" dirty="0">
                <a:solidFill>
                  <a:schemeClr val="tx1"/>
                </a:solidFill>
              </a:rPr>
              <a:t>Parçacık sürüsü kavramı basitleştirilmiş̧ sosyal sistemin benzetimi olarak oluşturuldu. Asıl amaç̧ bir kuş veya balık sürüsü koreografisinin grafiksel olarak benzetimini yapmaktı. Ancak parçacık sürüsü̈ modelinin bir optimizasyon aracı olarak kullanılabileceği düşünüldü. </a:t>
            </a:r>
          </a:p>
          <a:p>
            <a:endParaRPr lang="tr-TR" sz="8800" dirty="0">
              <a:solidFill>
                <a:schemeClr val="tx1"/>
              </a:solidFill>
            </a:endParaRPr>
          </a:p>
          <a:p>
            <a:endParaRPr lang="tr-TR" dirty="0"/>
          </a:p>
        </p:txBody>
      </p:sp>
    </p:spTree>
    <p:extLst>
      <p:ext uri="{BB962C8B-B14F-4D97-AF65-F5344CB8AC3E}">
        <p14:creationId xmlns:p14="http://schemas.microsoft.com/office/powerpoint/2010/main" val="15120587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4268603-D3BC-5448-A1E5-08A23BF561CD}"/>
              </a:ext>
            </a:extLst>
          </p:cNvPr>
          <p:cNvSpPr>
            <a:spLocks noGrp="1"/>
          </p:cNvSpPr>
          <p:nvPr>
            <p:ph type="title"/>
          </p:nvPr>
        </p:nvSpPr>
        <p:spPr/>
        <p:txBody>
          <a:bodyPr/>
          <a:lstStyle/>
          <a:p>
            <a:r>
              <a:rPr lang="tr-TR" dirty="0"/>
              <a:t>TERMİNOLOJİ</a:t>
            </a:r>
          </a:p>
        </p:txBody>
      </p:sp>
      <p:sp>
        <p:nvSpPr>
          <p:cNvPr id="3" name="İçerik Yer Tutucusu 2">
            <a:extLst>
              <a:ext uri="{FF2B5EF4-FFF2-40B4-BE49-F238E27FC236}">
                <a16:creationId xmlns:a16="http://schemas.microsoft.com/office/drawing/2014/main" id="{4759A363-1B58-1641-87DC-D937545A0251}"/>
              </a:ext>
            </a:extLst>
          </p:cNvPr>
          <p:cNvSpPr>
            <a:spLocks noGrp="1"/>
          </p:cNvSpPr>
          <p:nvPr>
            <p:ph idx="1"/>
          </p:nvPr>
        </p:nvSpPr>
        <p:spPr>
          <a:xfrm>
            <a:off x="1097280" y="2108201"/>
            <a:ext cx="10058400" cy="3279345"/>
          </a:xfrm>
        </p:spPr>
        <p:style>
          <a:lnRef idx="2">
            <a:schemeClr val="dk1"/>
          </a:lnRef>
          <a:fillRef idx="1">
            <a:schemeClr val="lt1"/>
          </a:fillRef>
          <a:effectRef idx="0">
            <a:schemeClr val="dk1"/>
          </a:effectRef>
          <a:fontRef idx="minor">
            <a:schemeClr val="dk1"/>
          </a:fontRef>
        </p:style>
        <p:txBody>
          <a:bodyPr>
            <a:normAutofit fontScale="92500"/>
          </a:bodyPr>
          <a:lstStyle/>
          <a:p>
            <a:pPr marL="292608" lvl="1" indent="0">
              <a:buNone/>
            </a:pPr>
            <a:r>
              <a:rPr lang="tr-TR" dirty="0"/>
              <a:t>	</a:t>
            </a:r>
            <a:r>
              <a:rPr lang="tr-TR" sz="2400" dirty="0">
                <a:solidFill>
                  <a:schemeClr val="tx1"/>
                </a:solidFill>
              </a:rPr>
              <a:t>PSO’da çözümü bulmak adına arama yapan her bir bireye </a:t>
            </a:r>
            <a:r>
              <a:rPr lang="tr-TR" sz="2400" b="1" i="1" dirty="0">
                <a:solidFill>
                  <a:schemeClr val="tx1"/>
                </a:solidFill>
              </a:rPr>
              <a:t>parçacık</a:t>
            </a:r>
            <a:r>
              <a:rPr lang="tr-TR" sz="2400" dirty="0">
                <a:solidFill>
                  <a:schemeClr val="tx1"/>
                </a:solidFill>
              </a:rPr>
              <a:t> adı verilirken, parçacıkların bulunduğu popülasyona ise </a:t>
            </a:r>
            <a:r>
              <a:rPr lang="tr-TR" sz="2400" b="1" i="1" dirty="0">
                <a:solidFill>
                  <a:schemeClr val="tx1"/>
                </a:solidFill>
              </a:rPr>
              <a:t>sürü</a:t>
            </a:r>
            <a:r>
              <a:rPr lang="tr-TR" sz="2400" i="1" dirty="0">
                <a:solidFill>
                  <a:schemeClr val="tx1"/>
                </a:solidFill>
              </a:rPr>
              <a:t> </a:t>
            </a:r>
            <a:r>
              <a:rPr lang="tr-TR" sz="2400" dirty="0">
                <a:solidFill>
                  <a:schemeClr val="tx1"/>
                </a:solidFill>
              </a:rPr>
              <a:t>adı verilir.</a:t>
            </a:r>
          </a:p>
          <a:p>
            <a:pPr marL="292608" lvl="1" indent="0">
              <a:buNone/>
            </a:pPr>
            <a:r>
              <a:rPr lang="tr-TR" sz="2400" dirty="0">
                <a:solidFill>
                  <a:schemeClr val="tx1"/>
                </a:solidFill>
              </a:rPr>
              <a:t>	Bir bireyin çözüme ne kadar yakın olduğunu anlamak için </a:t>
            </a:r>
            <a:r>
              <a:rPr lang="tr-TR" sz="2400" b="1" i="1" dirty="0">
                <a:solidFill>
                  <a:schemeClr val="tx1"/>
                </a:solidFill>
              </a:rPr>
              <a:t>uygunluk fonksiyonu</a:t>
            </a:r>
            <a:r>
              <a:rPr lang="tr-TR" sz="2400" dirty="0">
                <a:solidFill>
                  <a:schemeClr val="tx1"/>
                </a:solidFill>
              </a:rPr>
              <a:t> kullanılır. Bu fonksiyon, yük gemisi örneğimiz ele alınırsa, seçilen yüklerin toplam değerini dikkate alarak çözümün uygunluğunu değerlendiren bir fonksiyon olabilir. Bu fonksiyonun asıl amacı gerçek çözüme ne kadar yaklaştığımızı ölçmektir.</a:t>
            </a:r>
          </a:p>
          <a:p>
            <a:pPr marL="292608" lvl="1" indent="0">
              <a:buNone/>
            </a:pPr>
            <a:r>
              <a:rPr lang="tr-TR" sz="2400" dirty="0">
                <a:solidFill>
                  <a:schemeClr val="tx1"/>
                </a:solidFill>
              </a:rPr>
              <a:t>	Bir parçacığın çözümü aradığı süre boyunca kendisinin çözüme en çok yaklaştığı, o andaki en iyi durumuna </a:t>
            </a:r>
            <a:r>
              <a:rPr lang="tr-TR" sz="2400" b="1" dirty="0">
                <a:solidFill>
                  <a:schemeClr val="tx1"/>
                </a:solidFill>
              </a:rPr>
              <a:t>pbest*</a:t>
            </a:r>
            <a:r>
              <a:rPr lang="tr-TR" sz="2400" dirty="0">
                <a:solidFill>
                  <a:schemeClr val="tx1"/>
                </a:solidFill>
              </a:rPr>
              <a:t> denirken, tüm sürüde tüm arama boyunca çözüme en çok yaklaşan parçacığın o andaki durumuna ise </a:t>
            </a:r>
            <a:r>
              <a:rPr lang="tr-TR" sz="2400" b="1" dirty="0">
                <a:solidFill>
                  <a:schemeClr val="tx1"/>
                </a:solidFill>
              </a:rPr>
              <a:t>gbest** </a:t>
            </a:r>
            <a:r>
              <a:rPr lang="tr-TR" sz="2400" dirty="0">
                <a:solidFill>
                  <a:schemeClr val="tx1"/>
                </a:solidFill>
              </a:rPr>
              <a:t>denir.</a:t>
            </a:r>
          </a:p>
        </p:txBody>
      </p:sp>
    </p:spTree>
    <p:extLst>
      <p:ext uri="{BB962C8B-B14F-4D97-AF65-F5344CB8AC3E}">
        <p14:creationId xmlns:p14="http://schemas.microsoft.com/office/powerpoint/2010/main" val="20503707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08CB54FC-0B2A-4107-9A70-958B90B765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DA7952AF-5CBE-FF41-AE99-1FBA8163FC3D}"/>
              </a:ext>
            </a:extLst>
          </p:cNvPr>
          <p:cNvSpPr>
            <a:spLocks noGrp="1"/>
          </p:cNvSpPr>
          <p:nvPr>
            <p:ph type="title"/>
          </p:nvPr>
        </p:nvSpPr>
        <p:spPr>
          <a:xfrm>
            <a:off x="6411685" y="634946"/>
            <a:ext cx="5127171" cy="1450757"/>
          </a:xfrm>
        </p:spPr>
        <p:txBody>
          <a:bodyPr>
            <a:normAutofit/>
          </a:bodyPr>
          <a:lstStyle/>
          <a:p>
            <a:r>
              <a:rPr lang="tr-TR" sz="4100" dirty="0"/>
              <a:t>TEORİDE PARÇACIK SÜRÜ OPTİMİZASYONU</a:t>
            </a:r>
          </a:p>
        </p:txBody>
      </p:sp>
      <p:pic>
        <p:nvPicPr>
          <p:cNvPr id="4" name="İçerik Yer Tutucusu 3">
            <a:extLst>
              <a:ext uri="{FF2B5EF4-FFF2-40B4-BE49-F238E27FC236}">
                <a16:creationId xmlns:a16="http://schemas.microsoft.com/office/drawing/2014/main" id="{369FC753-D9C8-0F47-8F54-C1681687348C}"/>
              </a:ext>
            </a:extLst>
          </p:cNvPr>
          <p:cNvPicPr>
            <a:picLocks noChangeAspect="1"/>
          </p:cNvPicPr>
          <p:nvPr/>
        </p:nvPicPr>
        <p:blipFill>
          <a:blip r:embed="rId2"/>
          <a:stretch>
            <a:fillRect/>
          </a:stretch>
        </p:blipFill>
        <p:spPr>
          <a:xfrm>
            <a:off x="740984" y="645106"/>
            <a:ext cx="4919762" cy="5247747"/>
          </a:xfrm>
          <a:prstGeom prst="roundRect">
            <a:avLst>
              <a:gd name="adj" fmla="val 4167"/>
            </a:avLst>
          </a:prstGeom>
          <a:solidFill>
            <a:srgbClr val="FFFFFF"/>
          </a:solidFill>
          <a:ln w="76200" cap="sq">
            <a:solidFill>
              <a:srgbClr val="292929"/>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cxnSp>
        <p:nvCxnSpPr>
          <p:cNvPr id="13" name="Straight Connector 12">
            <a:extLst>
              <a:ext uri="{FF2B5EF4-FFF2-40B4-BE49-F238E27FC236}">
                <a16:creationId xmlns:a16="http://schemas.microsoft.com/office/drawing/2014/main" id="{7855A9B5-1710-4B19-B0F1-CDFDD4ED5B7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14044" y="2246569"/>
            <a:ext cx="45720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88FF9DBF-2ACE-4F87-80F9-5402BA56A3B2}"/>
              </a:ext>
            </a:extLst>
          </p:cNvPr>
          <p:cNvSpPr>
            <a:spLocks noGrp="1"/>
          </p:cNvSpPr>
          <p:nvPr>
            <p:ph idx="1"/>
          </p:nvPr>
        </p:nvSpPr>
        <p:spPr>
          <a:xfrm>
            <a:off x="6411684" y="2407436"/>
            <a:ext cx="5127172" cy="3461658"/>
          </a:xfrm>
        </p:spPr>
        <p:style>
          <a:lnRef idx="2">
            <a:schemeClr val="dk1"/>
          </a:lnRef>
          <a:fillRef idx="1">
            <a:schemeClr val="lt1"/>
          </a:fillRef>
          <a:effectRef idx="0">
            <a:schemeClr val="dk1"/>
          </a:effectRef>
          <a:fontRef idx="minor">
            <a:schemeClr val="dk1"/>
          </a:fontRef>
        </p:style>
        <p:txBody>
          <a:bodyPr>
            <a:normAutofit/>
          </a:bodyPr>
          <a:lstStyle/>
          <a:p>
            <a:r>
              <a:rPr lang="tr-TR" dirty="0"/>
              <a:t>PSO’da öncelikle çözümü arayacak sürü ve gerekli parametreler belirlenir. Uygunluk fonksiyonu yardımıyla parçacıkların çözüme yakınlığı ölçülür ve bu değerlere göre pbest ve gbest değerleri güncellenir. Daha sonra değişim hızı fonksiyonu ile her parçacığın yapacağı hareket belirlenir ve yeni durumları ayarlanır. Tekrar uygunluk fonksiyonu ile çözüme ne kadar yaklaşıldığı kontrol edilir. Bu döngü istenilen şartlara ulaşılıncaya kadar tekrarlanır.</a:t>
            </a:r>
            <a:endParaRPr lang="en-US" dirty="0"/>
          </a:p>
        </p:txBody>
      </p:sp>
      <p:sp>
        <p:nvSpPr>
          <p:cNvPr id="15" name="Rectangle 14">
            <a:extLst>
              <a:ext uri="{FF2B5EF4-FFF2-40B4-BE49-F238E27FC236}">
                <a16:creationId xmlns:a16="http://schemas.microsoft.com/office/drawing/2014/main" id="{9AA76026-5689-4584-8D93-D71D739E61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4759700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1">
            <a:extLst>
              <a:ext uri="{FF2B5EF4-FFF2-40B4-BE49-F238E27FC236}">
                <a16:creationId xmlns:a16="http://schemas.microsoft.com/office/drawing/2014/main" id="{5E0A8391-2737-4F1C-B27A-C44629DB4D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36837A7D-2E8D-474B-9AFE-16EAA7C99442}"/>
              </a:ext>
            </a:extLst>
          </p:cNvPr>
          <p:cNvSpPr>
            <a:spLocks noGrp="1"/>
          </p:cNvSpPr>
          <p:nvPr>
            <p:ph type="title"/>
          </p:nvPr>
        </p:nvSpPr>
        <p:spPr>
          <a:xfrm>
            <a:off x="818606" y="502608"/>
            <a:ext cx="10742023" cy="838771"/>
          </a:xfrm>
        </p:spPr>
        <p:txBody>
          <a:bodyPr anchor="t">
            <a:normAutofit/>
          </a:bodyPr>
          <a:lstStyle/>
          <a:p>
            <a:r>
              <a:rPr lang="tr-TR" dirty="0"/>
              <a:t>TEORİDE PARÇACIK SÜRÜ OPTİMİZASYONU</a:t>
            </a:r>
          </a:p>
        </p:txBody>
      </p:sp>
      <p:sp>
        <p:nvSpPr>
          <p:cNvPr id="3" name="İçerik Yer Tutucusu 2">
            <a:extLst>
              <a:ext uri="{FF2B5EF4-FFF2-40B4-BE49-F238E27FC236}">
                <a16:creationId xmlns:a16="http://schemas.microsoft.com/office/drawing/2014/main" id="{3A9CC973-5F6E-F24C-99CC-487A3DC846AC}"/>
              </a:ext>
            </a:extLst>
          </p:cNvPr>
          <p:cNvSpPr>
            <a:spLocks noGrp="1"/>
          </p:cNvSpPr>
          <p:nvPr>
            <p:ph idx="1"/>
          </p:nvPr>
        </p:nvSpPr>
        <p:spPr>
          <a:xfrm>
            <a:off x="873032" y="1532237"/>
            <a:ext cx="10458114" cy="3907635"/>
          </a:xfrm>
          <a:ln>
            <a:noFill/>
          </a:ln>
        </p:spPr>
        <p:style>
          <a:lnRef idx="2">
            <a:schemeClr val="dk1"/>
          </a:lnRef>
          <a:fillRef idx="1">
            <a:schemeClr val="lt1"/>
          </a:fillRef>
          <a:effectRef idx="0">
            <a:schemeClr val="dk1"/>
          </a:effectRef>
          <a:fontRef idx="minor">
            <a:schemeClr val="dk1"/>
          </a:fontRef>
        </p:style>
        <p:txBody>
          <a:bodyPr>
            <a:noAutofit/>
          </a:bodyPr>
          <a:lstStyle/>
          <a:p>
            <a:pPr algn="just">
              <a:lnSpc>
                <a:spcPct val="90000"/>
              </a:lnSpc>
            </a:pPr>
            <a:r>
              <a:rPr lang="tr-TR" sz="1800" dirty="0"/>
              <a:t>Şimdi parçacıkların değişim hızlarını hesapladığımız formüle bir göz atalım.</a:t>
            </a:r>
          </a:p>
          <a:p>
            <a:pPr algn="just">
              <a:lnSpc>
                <a:spcPct val="90000"/>
              </a:lnSpc>
            </a:pPr>
            <a:r>
              <a:rPr lang="tr-TR" sz="1800" dirty="0"/>
              <a:t>Parçacık Sürü Optimizasyonunda parçacıkların değişim hızları ;</a:t>
            </a:r>
          </a:p>
          <a:p>
            <a:pPr algn="just">
              <a:lnSpc>
                <a:spcPct val="90000"/>
              </a:lnSpc>
            </a:pPr>
            <a:r>
              <a:rPr lang="tr-TR" sz="1800" b="1" dirty="0">
                <a:solidFill>
                  <a:srgbClr val="FF0000"/>
                </a:solidFill>
              </a:rPr>
              <a:t>x</a:t>
            </a:r>
            <a:r>
              <a:rPr lang="tr-TR" sz="1800" dirty="0">
                <a:solidFill>
                  <a:srgbClr val="FF0000"/>
                </a:solidFill>
              </a:rPr>
              <a:t>: </a:t>
            </a:r>
            <a:r>
              <a:rPr lang="tr-TR" sz="1800" dirty="0"/>
              <a:t>Parçacık değeri</a:t>
            </a:r>
          </a:p>
          <a:p>
            <a:pPr algn="just">
              <a:lnSpc>
                <a:spcPct val="90000"/>
              </a:lnSpc>
            </a:pPr>
            <a:r>
              <a:rPr lang="tr-TR" sz="1800" b="1" dirty="0">
                <a:solidFill>
                  <a:srgbClr val="FF0000"/>
                </a:solidFill>
              </a:rPr>
              <a:t>v:</a:t>
            </a:r>
            <a:r>
              <a:rPr lang="tr-TR" sz="1800" dirty="0">
                <a:solidFill>
                  <a:srgbClr val="FF0000"/>
                </a:solidFill>
              </a:rPr>
              <a:t> </a:t>
            </a:r>
            <a:r>
              <a:rPr lang="tr-TR" sz="1800" dirty="0"/>
              <a:t>Parçacığın değişim hızı,</a:t>
            </a:r>
          </a:p>
          <a:p>
            <a:pPr algn="just">
              <a:lnSpc>
                <a:spcPct val="90000"/>
              </a:lnSpc>
            </a:pPr>
            <a:r>
              <a:rPr lang="tr-TR" sz="1800" b="1" dirty="0">
                <a:solidFill>
                  <a:srgbClr val="FF0000"/>
                </a:solidFill>
              </a:rPr>
              <a:t>c1,c2</a:t>
            </a:r>
            <a:r>
              <a:rPr lang="tr-TR" sz="1800" dirty="0">
                <a:solidFill>
                  <a:srgbClr val="FF0000"/>
                </a:solidFill>
              </a:rPr>
              <a:t>: </a:t>
            </a:r>
            <a:r>
              <a:rPr lang="tr-TR" sz="1800" dirty="0"/>
              <a:t>Sabit değerler,</a:t>
            </a:r>
          </a:p>
          <a:p>
            <a:pPr algn="just">
              <a:lnSpc>
                <a:spcPct val="90000"/>
              </a:lnSpc>
            </a:pPr>
            <a:r>
              <a:rPr lang="tr-TR" sz="1800" b="1" dirty="0">
                <a:solidFill>
                  <a:srgbClr val="FF0000"/>
                </a:solidFill>
              </a:rPr>
              <a:t>rand1, rand2</a:t>
            </a:r>
            <a:r>
              <a:rPr lang="tr-TR" sz="1800" dirty="0">
                <a:solidFill>
                  <a:srgbClr val="FF0000"/>
                </a:solidFill>
              </a:rPr>
              <a:t>: </a:t>
            </a:r>
            <a:r>
              <a:rPr lang="tr-TR" sz="1800" dirty="0"/>
              <a:t>Rastgele üretilen değerler,</a:t>
            </a:r>
          </a:p>
          <a:p>
            <a:pPr algn="just">
              <a:lnSpc>
                <a:spcPct val="90000"/>
              </a:lnSpc>
            </a:pPr>
            <a:r>
              <a:rPr lang="tr-TR" sz="1800" b="1" dirty="0">
                <a:solidFill>
                  <a:srgbClr val="FF0000"/>
                </a:solidFill>
              </a:rPr>
              <a:t>pbest</a:t>
            </a:r>
            <a:r>
              <a:rPr lang="tr-TR" sz="1800" dirty="0">
                <a:solidFill>
                  <a:srgbClr val="FF0000"/>
                </a:solidFill>
              </a:rPr>
              <a:t>: </a:t>
            </a:r>
            <a:r>
              <a:rPr lang="tr-TR" sz="1800" dirty="0"/>
              <a:t>Parçacığın çözüme en çok yaklaştığı durum.(</a:t>
            </a:r>
            <a:r>
              <a:rPr lang="tr-TR" sz="1800" b="1" dirty="0">
                <a:solidFill>
                  <a:schemeClr val="tx1"/>
                </a:solidFill>
              </a:rPr>
              <a:t>pbest</a:t>
            </a:r>
            <a:r>
              <a:rPr lang="tr-TR" sz="1800" dirty="0">
                <a:solidFill>
                  <a:schemeClr val="tx1"/>
                </a:solidFill>
              </a:rPr>
              <a:t> terimi İngilizcede </a:t>
            </a:r>
            <a:r>
              <a:rPr lang="tr-TR" sz="1800" i="1" dirty="0">
                <a:solidFill>
                  <a:schemeClr val="tx1"/>
                </a:solidFill>
              </a:rPr>
              <a:t>“Personel Best” </a:t>
            </a:r>
            <a:r>
              <a:rPr lang="tr-TR" sz="1800" dirty="0">
                <a:solidFill>
                  <a:schemeClr val="tx1"/>
                </a:solidFill>
              </a:rPr>
              <a:t>ifadesinin kısaltmasıdır. Türkçede </a:t>
            </a:r>
            <a:r>
              <a:rPr lang="tr-TR" sz="1800" i="1" dirty="0">
                <a:solidFill>
                  <a:schemeClr val="tx1"/>
                </a:solidFill>
              </a:rPr>
              <a:t>“kişisel en iyi”</a:t>
            </a:r>
            <a:r>
              <a:rPr lang="tr-TR" sz="1800" dirty="0">
                <a:solidFill>
                  <a:schemeClr val="tx1"/>
                </a:solidFill>
              </a:rPr>
              <a:t> anlamına gelir.)</a:t>
            </a:r>
          </a:p>
          <a:p>
            <a:pPr algn="just">
              <a:lnSpc>
                <a:spcPct val="90000"/>
              </a:lnSpc>
            </a:pPr>
            <a:r>
              <a:rPr lang="tr-TR" sz="1800" b="1" dirty="0">
                <a:solidFill>
                  <a:srgbClr val="FF0000"/>
                </a:solidFill>
              </a:rPr>
              <a:t>gbest</a:t>
            </a:r>
            <a:r>
              <a:rPr lang="tr-TR" sz="1800" dirty="0">
                <a:solidFill>
                  <a:srgbClr val="FF0000"/>
                </a:solidFill>
              </a:rPr>
              <a:t>: </a:t>
            </a:r>
            <a:r>
              <a:rPr lang="tr-TR" sz="1800" dirty="0"/>
              <a:t>Tüm parçacıklar arasında çözüme en çok yaklaşılan durum olmak üzere aşağıdaki formül ile hesaplanır. (</a:t>
            </a:r>
            <a:r>
              <a:rPr lang="tr-TR" sz="1800" b="1" dirty="0">
                <a:solidFill>
                  <a:schemeClr val="tx1"/>
                </a:solidFill>
              </a:rPr>
              <a:t>gbest</a:t>
            </a:r>
            <a:r>
              <a:rPr lang="tr-TR" sz="1800" dirty="0">
                <a:solidFill>
                  <a:schemeClr val="tx1"/>
                </a:solidFill>
              </a:rPr>
              <a:t> terimi İngilizcede </a:t>
            </a:r>
            <a:r>
              <a:rPr lang="tr-TR" sz="1800" i="1" dirty="0">
                <a:solidFill>
                  <a:schemeClr val="tx1"/>
                </a:solidFill>
              </a:rPr>
              <a:t>“Global Best”</a:t>
            </a:r>
            <a:r>
              <a:rPr lang="tr-TR" sz="1800" dirty="0">
                <a:solidFill>
                  <a:schemeClr val="tx1"/>
                </a:solidFill>
              </a:rPr>
              <a:t> ifadesinin kısaltmasıdır. Türkçede </a:t>
            </a:r>
            <a:r>
              <a:rPr lang="tr-TR" sz="1800" i="1" dirty="0">
                <a:solidFill>
                  <a:schemeClr val="tx1"/>
                </a:solidFill>
              </a:rPr>
              <a:t>“küresel en iyi”</a:t>
            </a:r>
            <a:r>
              <a:rPr lang="tr-TR" sz="1800" dirty="0">
                <a:solidFill>
                  <a:schemeClr val="tx1"/>
                </a:solidFill>
              </a:rPr>
              <a:t> anlamına gelir.)</a:t>
            </a:r>
          </a:p>
        </p:txBody>
      </p:sp>
      <p:pic>
        <p:nvPicPr>
          <p:cNvPr id="8" name="Resim 7">
            <a:extLst>
              <a:ext uri="{FF2B5EF4-FFF2-40B4-BE49-F238E27FC236}">
                <a16:creationId xmlns:a16="http://schemas.microsoft.com/office/drawing/2014/main" id="{67B9D127-4A31-344D-8897-805088C0CAF1}"/>
              </a:ext>
            </a:extLst>
          </p:cNvPr>
          <p:cNvPicPr>
            <a:picLocks noChangeAspect="1"/>
          </p:cNvPicPr>
          <p:nvPr/>
        </p:nvPicPr>
        <p:blipFill>
          <a:blip r:embed="rId2"/>
          <a:stretch>
            <a:fillRect/>
          </a:stretch>
        </p:blipFill>
        <p:spPr>
          <a:xfrm>
            <a:off x="1433384" y="5325763"/>
            <a:ext cx="8995719" cy="1013959"/>
          </a:xfrm>
          <a:prstGeom prst="rect">
            <a:avLst/>
          </a:prstGeom>
        </p:spPr>
      </p:pic>
      <p:sp>
        <p:nvSpPr>
          <p:cNvPr id="29" name="Rectangle 23">
            <a:extLst>
              <a:ext uri="{FF2B5EF4-FFF2-40B4-BE49-F238E27FC236}">
                <a16:creationId xmlns:a16="http://schemas.microsoft.com/office/drawing/2014/main" id="{ED5EC01C-B438-4398-919E-A345C83EDA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649045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etin kutusu 1">
            <a:extLst>
              <a:ext uri="{FF2B5EF4-FFF2-40B4-BE49-F238E27FC236}">
                <a16:creationId xmlns:a16="http://schemas.microsoft.com/office/drawing/2014/main" id="{2BCC8C95-6B96-DE41-982C-747C9F8EE259}"/>
              </a:ext>
            </a:extLst>
          </p:cNvPr>
          <p:cNvSpPr txBox="1"/>
          <p:nvPr/>
        </p:nvSpPr>
        <p:spPr>
          <a:xfrm>
            <a:off x="955589" y="3105834"/>
            <a:ext cx="10280822" cy="120032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just"/>
            <a:r>
              <a:rPr lang="tr-TR" sz="2400" dirty="0">
                <a:solidFill>
                  <a:srgbClr val="002060"/>
                </a:solidFill>
              </a:rPr>
              <a:t>Bu formül sayesinde parçacık kendi en iyi çözümüne ve global en iyi çözüme yönelir. Bu da parçacığı çözümü en iyi parçacığın ve kendi en iyi durumunun yakınlarında aramaya iter.</a:t>
            </a:r>
          </a:p>
        </p:txBody>
      </p:sp>
      <p:pic>
        <p:nvPicPr>
          <p:cNvPr id="3" name="Resim 2">
            <a:extLst>
              <a:ext uri="{FF2B5EF4-FFF2-40B4-BE49-F238E27FC236}">
                <a16:creationId xmlns:a16="http://schemas.microsoft.com/office/drawing/2014/main" id="{BABBFE33-971C-6E44-86B6-3E5C8A73DB24}"/>
              </a:ext>
            </a:extLst>
          </p:cNvPr>
          <p:cNvPicPr>
            <a:picLocks noChangeAspect="1"/>
          </p:cNvPicPr>
          <p:nvPr/>
        </p:nvPicPr>
        <p:blipFill>
          <a:blip r:embed="rId2"/>
          <a:stretch>
            <a:fillRect/>
          </a:stretch>
        </p:blipFill>
        <p:spPr>
          <a:xfrm>
            <a:off x="23343" y="743804"/>
            <a:ext cx="12168657" cy="1371599"/>
          </a:xfrm>
          <a:prstGeom prst="rect">
            <a:avLst/>
          </a:prstGeom>
        </p:spPr>
      </p:pic>
    </p:spTree>
    <p:extLst>
      <p:ext uri="{BB962C8B-B14F-4D97-AF65-F5344CB8AC3E}">
        <p14:creationId xmlns:p14="http://schemas.microsoft.com/office/powerpoint/2010/main" val="24866911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619925C-758D-DC48-A0FD-ACFC5A6C4C16}"/>
              </a:ext>
            </a:extLst>
          </p:cNvPr>
          <p:cNvSpPr>
            <a:spLocks noGrp="1"/>
          </p:cNvSpPr>
          <p:nvPr>
            <p:ph type="title"/>
          </p:nvPr>
        </p:nvSpPr>
        <p:spPr/>
        <p:txBody>
          <a:bodyPr/>
          <a:lstStyle/>
          <a:p>
            <a:r>
              <a:rPr lang="tr-TR" dirty="0"/>
              <a:t>PSO UYGULAMASI</a:t>
            </a:r>
          </a:p>
        </p:txBody>
      </p:sp>
      <p:pic>
        <p:nvPicPr>
          <p:cNvPr id="4" name="İçerik Yer Tutucusu 3">
            <a:extLst>
              <a:ext uri="{FF2B5EF4-FFF2-40B4-BE49-F238E27FC236}">
                <a16:creationId xmlns:a16="http://schemas.microsoft.com/office/drawing/2014/main" id="{A50BE4B2-CC83-3B4E-BB3D-1EDF9CEDE170}"/>
              </a:ext>
            </a:extLst>
          </p:cNvPr>
          <p:cNvPicPr>
            <a:picLocks noGrp="1" noChangeAspect="1"/>
          </p:cNvPicPr>
          <p:nvPr>
            <p:ph idx="1"/>
          </p:nvPr>
        </p:nvPicPr>
        <p:blipFill>
          <a:blip r:embed="rId2"/>
          <a:stretch>
            <a:fillRect/>
          </a:stretch>
        </p:blipFill>
        <p:spPr>
          <a:xfrm>
            <a:off x="795046" y="1981200"/>
            <a:ext cx="3200400" cy="736600"/>
          </a:xfrm>
          <a:prstGeom prst="rect">
            <a:avLst/>
          </a:prstGeom>
        </p:spPr>
      </p:pic>
      <p:sp>
        <p:nvSpPr>
          <p:cNvPr id="5" name="Metin kutusu 4">
            <a:extLst>
              <a:ext uri="{FF2B5EF4-FFF2-40B4-BE49-F238E27FC236}">
                <a16:creationId xmlns:a16="http://schemas.microsoft.com/office/drawing/2014/main" id="{57F3C38E-BDDD-3E4E-BF8D-FA4EDA3B2EE2}"/>
              </a:ext>
            </a:extLst>
          </p:cNvPr>
          <p:cNvSpPr txBox="1"/>
          <p:nvPr/>
        </p:nvSpPr>
        <p:spPr>
          <a:xfrm>
            <a:off x="3995446" y="2110740"/>
            <a:ext cx="7160234" cy="923330"/>
          </a:xfrm>
          <a:prstGeom prst="rect">
            <a:avLst/>
          </a:prstGeom>
          <a:noFill/>
        </p:spPr>
        <p:txBody>
          <a:bodyPr wrap="square" rtlCol="0">
            <a:spAutoFit/>
          </a:bodyPr>
          <a:lstStyle/>
          <a:p>
            <a:r>
              <a:rPr lang="tr-TR" dirty="0"/>
              <a:t>Örnek problemimiz verilen denklemin sonucunu 0 yapacak </a:t>
            </a:r>
            <a:r>
              <a:rPr lang="tr-TR" b="1" dirty="0"/>
              <a:t>x</a:t>
            </a:r>
            <a:r>
              <a:rPr lang="tr-TR" dirty="0"/>
              <a:t> değerini bulmak olsun. Burada denklemi bir işin maliyet fonksiyonu olarak düşünebilirsiniz.</a:t>
            </a:r>
          </a:p>
        </p:txBody>
      </p:sp>
      <p:sp>
        <p:nvSpPr>
          <p:cNvPr id="6" name="Metin kutusu 5">
            <a:extLst>
              <a:ext uri="{FF2B5EF4-FFF2-40B4-BE49-F238E27FC236}">
                <a16:creationId xmlns:a16="http://schemas.microsoft.com/office/drawing/2014/main" id="{D56463EC-13B9-E543-B2E6-35C8D8429108}"/>
              </a:ext>
            </a:extLst>
          </p:cNvPr>
          <p:cNvSpPr txBox="1"/>
          <p:nvPr/>
        </p:nvSpPr>
        <p:spPr>
          <a:xfrm>
            <a:off x="1097280" y="3163610"/>
            <a:ext cx="9768840" cy="1477328"/>
          </a:xfrm>
          <a:prstGeom prst="rect">
            <a:avLst/>
          </a:prstGeom>
          <a:noFill/>
        </p:spPr>
        <p:txBody>
          <a:bodyPr wrap="square" rtlCol="0">
            <a:spAutoFit/>
          </a:bodyPr>
          <a:lstStyle/>
          <a:p>
            <a:r>
              <a:rPr lang="tr-TR" b="1" i="1" dirty="0"/>
              <a:t>Öncelikle kaç adet parçacık ile çözümü arayacağımızı belirliyoruz.</a:t>
            </a:r>
            <a:endParaRPr lang="tr-TR" dirty="0"/>
          </a:p>
          <a:p>
            <a:r>
              <a:rPr lang="tr-TR" dirty="0"/>
              <a:t>Bu sayı arama uzayının genişliğine ve sizin isteğinize bağlı olarak belirlenir. Biz bu örneğimizde 3 belirleyelim.</a:t>
            </a:r>
          </a:p>
          <a:p>
            <a:r>
              <a:rPr lang="tr-TR" dirty="0"/>
              <a:t>Parçacıklar rastgele belirlenir. Parçacıkları aşağıda verildiği gibi sırasıyla </a:t>
            </a:r>
            <a:r>
              <a:rPr lang="tr-TR" b="1" i="1" dirty="0"/>
              <a:t>3, 7, 5</a:t>
            </a:r>
            <a:r>
              <a:rPr lang="tr-TR" dirty="0"/>
              <a:t> olarak belirledik.</a:t>
            </a:r>
          </a:p>
          <a:p>
            <a:endParaRPr lang="tr-TR" dirty="0"/>
          </a:p>
        </p:txBody>
      </p:sp>
      <p:pic>
        <p:nvPicPr>
          <p:cNvPr id="12" name="Resim 11">
            <a:extLst>
              <a:ext uri="{FF2B5EF4-FFF2-40B4-BE49-F238E27FC236}">
                <a16:creationId xmlns:a16="http://schemas.microsoft.com/office/drawing/2014/main" id="{CCE12E1F-2996-1041-9B09-9F0EF2D14D08}"/>
              </a:ext>
            </a:extLst>
          </p:cNvPr>
          <p:cNvPicPr>
            <a:picLocks noChangeAspect="1"/>
          </p:cNvPicPr>
          <p:nvPr/>
        </p:nvPicPr>
        <p:blipFill>
          <a:blip r:embed="rId3"/>
          <a:stretch>
            <a:fillRect/>
          </a:stretch>
        </p:blipFill>
        <p:spPr>
          <a:xfrm>
            <a:off x="5295900" y="4640938"/>
            <a:ext cx="1368454" cy="1609200"/>
          </a:xfrm>
          <a:prstGeom prst="rect">
            <a:avLst/>
          </a:prstGeom>
        </p:spPr>
      </p:pic>
    </p:spTree>
    <p:extLst>
      <p:ext uri="{BB962C8B-B14F-4D97-AF65-F5344CB8AC3E}">
        <p14:creationId xmlns:p14="http://schemas.microsoft.com/office/powerpoint/2010/main" val="158476045"/>
      </p:ext>
    </p:extLst>
  </p:cSld>
  <p:clrMapOvr>
    <a:masterClrMapping/>
  </p:clrMapOvr>
</p:sld>
</file>

<file path=ppt/theme/theme1.xml><?xml version="1.0" encoding="utf-8"?>
<a:theme xmlns:a="http://schemas.openxmlformats.org/drawingml/2006/main" name="RetrospectVTI">
  <a:themeElements>
    <a:clrScheme name="AnalogousFromLightSeedLeftStep">
      <a:dk1>
        <a:srgbClr val="000000"/>
      </a:dk1>
      <a:lt1>
        <a:srgbClr val="FFFFFF"/>
      </a:lt1>
      <a:dk2>
        <a:srgbClr val="413924"/>
      </a:dk2>
      <a:lt2>
        <a:srgbClr val="EAE7E5"/>
      </a:lt2>
      <a:accent1>
        <a:srgbClr val="86A5C0"/>
      </a:accent1>
      <a:accent2>
        <a:srgbClr val="75ACAF"/>
      </a:accent2>
      <a:accent3>
        <a:srgbClr val="7FAB9B"/>
      </a:accent3>
      <a:accent4>
        <a:srgbClr val="76B082"/>
      </a:accent4>
      <a:accent5>
        <a:srgbClr val="88AB7F"/>
      </a:accent5>
      <a:accent6>
        <a:srgbClr val="93A971"/>
      </a:accent6>
      <a:hlink>
        <a:srgbClr val="A07C5D"/>
      </a:hlink>
      <a:folHlink>
        <a:srgbClr val="848484"/>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docProps/app.xml><?xml version="1.0" encoding="utf-8"?>
<Properties xmlns="http://schemas.openxmlformats.org/officeDocument/2006/extended-properties" xmlns:vt="http://schemas.openxmlformats.org/officeDocument/2006/docPropsVTypes">
  <TotalTime>350</TotalTime>
  <Words>1231</Words>
  <Application>Microsoft Macintosh PowerPoint</Application>
  <PresentationFormat>Geniş ekran</PresentationFormat>
  <Paragraphs>73</Paragraphs>
  <Slides>17</Slides>
  <Notes>0</Notes>
  <HiddenSlides>0</HiddenSlides>
  <MMClips>0</MMClips>
  <ScaleCrop>false</ScaleCrop>
  <HeadingPairs>
    <vt:vector size="6" baseType="variant">
      <vt:variant>
        <vt:lpstr>Kullanılan Yazı Tipleri</vt:lpstr>
      </vt:variant>
      <vt:variant>
        <vt:i4>2</vt:i4>
      </vt:variant>
      <vt:variant>
        <vt:lpstr>Tema</vt:lpstr>
      </vt:variant>
      <vt:variant>
        <vt:i4>1</vt:i4>
      </vt:variant>
      <vt:variant>
        <vt:lpstr>Slayt Başlıkları</vt:lpstr>
      </vt:variant>
      <vt:variant>
        <vt:i4>17</vt:i4>
      </vt:variant>
    </vt:vector>
  </HeadingPairs>
  <TitlesOfParts>
    <vt:vector size="20" baseType="lpstr">
      <vt:lpstr>Calibri</vt:lpstr>
      <vt:lpstr>Calibri Light</vt:lpstr>
      <vt:lpstr>RetrospectVTI</vt:lpstr>
      <vt:lpstr>Parçacık Sürü Optimizasyonu (Particle Swarm Optimization)</vt:lpstr>
      <vt:lpstr>GİRİŞ</vt:lpstr>
      <vt:lpstr>GİRİŞ</vt:lpstr>
      <vt:lpstr>GİRİŞ</vt:lpstr>
      <vt:lpstr>TERMİNOLOJİ</vt:lpstr>
      <vt:lpstr>TEORİDE PARÇACIK SÜRÜ OPTİMİZASYONU</vt:lpstr>
      <vt:lpstr>TEORİDE PARÇACIK SÜRÜ OPTİMİZASYONU</vt:lpstr>
      <vt:lpstr>PowerPoint Sunusu</vt:lpstr>
      <vt:lpstr>PSO UYGULAMASI</vt:lpstr>
      <vt:lpstr>PowerPoint Sunusu</vt:lpstr>
      <vt:lpstr>PowerPoint Sunusu</vt:lpstr>
      <vt:lpstr>PowerPoint Sunusu</vt:lpstr>
      <vt:lpstr>PowerPoint Sunusu</vt:lpstr>
      <vt:lpstr>PowerPoint Sunusu</vt:lpstr>
      <vt:lpstr>PowerPoint Sunusu</vt:lpstr>
      <vt:lpstr>SONUÇ</vt:lpstr>
      <vt:lpstr>SONUÇ (Devamı…)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Parçacık Sürü Optimizasyonu (Particle Swarm Optimization)</dc:title>
  <dc:creator>Efe YILDIZ</dc:creator>
  <cp:lastModifiedBy>Efe YILDIZ</cp:lastModifiedBy>
  <cp:revision>18</cp:revision>
  <dcterms:created xsi:type="dcterms:W3CDTF">2020-04-20T18:00:04Z</dcterms:created>
  <dcterms:modified xsi:type="dcterms:W3CDTF">2020-04-26T19:04:05Z</dcterms:modified>
</cp:coreProperties>
</file>